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27"/>
  </p:notesMasterIdLst>
  <p:handoutMasterIdLst>
    <p:handoutMasterId r:id="rId28"/>
  </p:handoutMasterIdLst>
  <p:sldIdLst>
    <p:sldId id="256" r:id="rId2"/>
    <p:sldId id="387" r:id="rId3"/>
    <p:sldId id="386" r:id="rId4"/>
    <p:sldId id="389" r:id="rId5"/>
    <p:sldId id="394" r:id="rId6"/>
    <p:sldId id="395" r:id="rId7"/>
    <p:sldId id="396" r:id="rId8"/>
    <p:sldId id="397" r:id="rId9"/>
    <p:sldId id="398" r:id="rId10"/>
    <p:sldId id="391" r:id="rId11"/>
    <p:sldId id="401" r:id="rId12"/>
    <p:sldId id="392" r:id="rId13"/>
    <p:sldId id="393" r:id="rId14"/>
    <p:sldId id="402" r:id="rId15"/>
    <p:sldId id="403" r:id="rId16"/>
    <p:sldId id="405" r:id="rId17"/>
    <p:sldId id="433" r:id="rId18"/>
    <p:sldId id="436" r:id="rId19"/>
    <p:sldId id="435" r:id="rId20"/>
    <p:sldId id="438" r:id="rId21"/>
    <p:sldId id="439" r:id="rId22"/>
    <p:sldId id="440" r:id="rId23"/>
    <p:sldId id="406" r:id="rId24"/>
    <p:sldId id="407" r:id="rId25"/>
    <p:sldId id="431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4088" userDrawn="1">
          <p15:clr>
            <a:srgbClr val="A4A3A4"/>
          </p15:clr>
        </p15:guide>
        <p15:guide id="11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3C0C"/>
    <a:srgbClr val="BF9000"/>
    <a:srgbClr val="B28C64"/>
    <a:srgbClr val="C55A11"/>
    <a:srgbClr val="530600"/>
    <a:srgbClr val="701403"/>
    <a:srgbClr val="ED7D31"/>
    <a:srgbClr val="FFD966"/>
    <a:srgbClr val="548235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672" y="96"/>
      </p:cViewPr>
      <p:guideLst>
        <p:guide pos="3840"/>
        <p:guide orient="horz" pos="2364"/>
        <p:guide orient="horz" pos="640"/>
        <p:guide pos="211"/>
        <p:guide pos="7469"/>
        <p:guide orient="horz" pos="232"/>
        <p:guide orient="horz" pos="799"/>
        <p:guide pos="438"/>
        <p:guide pos="7242"/>
        <p:guide orient="horz" pos="4088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25/02/2025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25/02/2025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25/02/2025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25/02/2025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25/02/2025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dirty="0"/>
              <a:t>Limbus Company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4000" dirty="0"/>
              <a:t>합 시스템 보완 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타겟 선택 차트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99305B-6732-4D8D-9CF2-E8215BF4C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522" y="1269999"/>
            <a:ext cx="5368956" cy="496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89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진행 과정</a:t>
            </a:r>
            <a:endParaRPr lang="en-US" altLang="ko-KR" sz="2400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945B86A-C7BC-4AAA-99E9-E35F82206E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3537412" y="1268413"/>
            <a:ext cx="2471586" cy="135520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89D5478-2873-410D-8A59-D1A2035C24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95326" y="1268413"/>
            <a:ext cx="2471586" cy="1355206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AE15F572-586E-466A-9B24-AB5AC07B7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78" y="1801876"/>
            <a:ext cx="290566" cy="28828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DB61C2CE-F8C3-44F5-96EA-4450EB9DD11B}"/>
              </a:ext>
            </a:extLst>
          </p:cNvPr>
          <p:cNvSpPr txBox="1"/>
          <p:nvPr/>
        </p:nvSpPr>
        <p:spPr>
          <a:xfrm>
            <a:off x="695326" y="2623619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합을 하기 위해 수감자 행동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48856A8-7B68-459B-8708-361D973CE445}"/>
              </a:ext>
            </a:extLst>
          </p:cNvPr>
          <p:cNvSpPr txBox="1"/>
          <p:nvPr/>
        </p:nvSpPr>
        <p:spPr>
          <a:xfrm>
            <a:off x="3537412" y="2621114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양측 스킬 위력 계산</a:t>
            </a:r>
            <a:endParaRPr lang="en-US" altLang="ko-KR" sz="1050" b="1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8BAF4025-7B9C-4A4F-A3A5-498FB1DC67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9025089" y="1268413"/>
            <a:ext cx="2471586" cy="1355206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780D403A-5800-4997-8331-550BBD9684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183004" y="1268413"/>
            <a:ext cx="2471586" cy="1355206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5EE8AFB1-DD4F-418D-853F-724318491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557" y="1801876"/>
            <a:ext cx="290566" cy="2882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B40E78A-F16B-4E9A-B4DE-C0A5BB4959B6}"/>
              </a:ext>
            </a:extLst>
          </p:cNvPr>
          <p:cNvSpPr txBox="1"/>
          <p:nvPr/>
        </p:nvSpPr>
        <p:spPr>
          <a:xfrm>
            <a:off x="6183005" y="2623619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양측의 스킬 위력 비교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45DD431-4096-4BBF-B3C3-D488E0EF3FBE}"/>
              </a:ext>
            </a:extLst>
          </p:cNvPr>
          <p:cNvSpPr txBox="1"/>
          <p:nvPr/>
        </p:nvSpPr>
        <p:spPr>
          <a:xfrm>
            <a:off x="9025091" y="2621114"/>
            <a:ext cx="24715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합 횟수 출력 및 상승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코인 결과에 따른 처리</a:t>
            </a:r>
            <a:endParaRPr lang="en-US" altLang="ko-KR" sz="1050" b="1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7F30B99-8FC0-4A8C-B07E-8D4D67036219}"/>
              </a:ext>
            </a:extLst>
          </p:cNvPr>
          <p:cNvSpPr/>
          <p:nvPr/>
        </p:nvSpPr>
        <p:spPr>
          <a:xfrm>
            <a:off x="4223038" y="1731963"/>
            <a:ext cx="1415762" cy="3581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773E853-323E-4250-840A-C149C0995F97}"/>
              </a:ext>
            </a:extLst>
          </p:cNvPr>
          <p:cNvGrpSpPr/>
          <p:nvPr/>
        </p:nvGrpSpPr>
        <p:grpSpPr>
          <a:xfrm>
            <a:off x="3883416" y="1838858"/>
            <a:ext cx="339622" cy="215444"/>
            <a:chOff x="3940528" y="2451469"/>
            <a:chExt cx="339622" cy="215444"/>
          </a:xfrm>
        </p:grpSpPr>
        <p:sp>
          <p:nvSpPr>
            <p:cNvPr id="114" name="순서도: 다른 페이지 연결선 113">
              <a:extLst>
                <a:ext uri="{FF2B5EF4-FFF2-40B4-BE49-F238E27FC236}">
                  <a16:creationId xmlns:a16="http://schemas.microsoft.com/office/drawing/2014/main" id="{8105FEE8-836E-44C7-89F7-DFFDF7A964EF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0AAB443-1760-40E2-9386-23B81E103565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84A2645-0C27-476D-888E-D5160B758120}"/>
              </a:ext>
            </a:extLst>
          </p:cNvPr>
          <p:cNvSpPr/>
          <p:nvPr/>
        </p:nvSpPr>
        <p:spPr>
          <a:xfrm>
            <a:off x="6832888" y="1731963"/>
            <a:ext cx="1415762" cy="3581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DAE00CA9-DE4E-4136-B2EC-AE25B5459D57}"/>
              </a:ext>
            </a:extLst>
          </p:cNvPr>
          <p:cNvSpPr>
            <a:spLocks noChangeAspect="1"/>
          </p:cNvSpPr>
          <p:nvPr/>
        </p:nvSpPr>
        <p:spPr>
          <a:xfrm>
            <a:off x="10009137" y="1636293"/>
            <a:ext cx="290563" cy="29056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8B19714B-0070-483F-9FA3-CAF36164B8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95324" y="3752850"/>
            <a:ext cx="2471586" cy="1355206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55500C7-9D12-4628-A4AA-32F3DB31B16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3537410" y="3752850"/>
            <a:ext cx="2471586" cy="1355206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E6A1DA5-69AC-4AD2-B051-F6C9DF0CB90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6183003" y="3752850"/>
            <a:ext cx="2471586" cy="1355206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FE96ECD5-3C7D-4984-964B-F56561F28B7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7" b="16917"/>
          <a:stretch/>
        </p:blipFill>
        <p:spPr>
          <a:xfrm>
            <a:off x="9025091" y="3761149"/>
            <a:ext cx="2471586" cy="1355206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EE0FD2E6-439F-4D3E-B4F2-29BA2AC08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78" y="4323134"/>
            <a:ext cx="290566" cy="288280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BA4C0A26-A409-41AE-88D4-917796991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557" y="4323134"/>
            <a:ext cx="290566" cy="288280"/>
          </a:xfrm>
          <a:prstGeom prst="rect">
            <a:avLst/>
          </a:prstGeom>
        </p:spPr>
      </p:pic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5F35008-C3D8-4307-910E-AB696A9F47CA}"/>
              </a:ext>
            </a:extLst>
          </p:cNvPr>
          <p:cNvSpPr/>
          <p:nvPr/>
        </p:nvSpPr>
        <p:spPr>
          <a:xfrm>
            <a:off x="10739129" y="1844095"/>
            <a:ext cx="131278" cy="632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DD58862-C7D0-408D-B2E4-17AB69786199}"/>
              </a:ext>
            </a:extLst>
          </p:cNvPr>
          <p:cNvGrpSpPr/>
          <p:nvPr/>
        </p:nvGrpSpPr>
        <p:grpSpPr>
          <a:xfrm>
            <a:off x="9669515" y="1636293"/>
            <a:ext cx="339622" cy="215444"/>
            <a:chOff x="3940528" y="2451469"/>
            <a:chExt cx="339622" cy="215444"/>
          </a:xfrm>
        </p:grpSpPr>
        <p:sp>
          <p:nvSpPr>
            <p:cNvPr id="138" name="순서도: 다른 페이지 연결선 137">
              <a:extLst>
                <a:ext uri="{FF2B5EF4-FFF2-40B4-BE49-F238E27FC236}">
                  <a16:creationId xmlns:a16="http://schemas.microsoft.com/office/drawing/2014/main" id="{D25A595A-8D38-45D3-9C06-7A060BAA77FA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BDC907A-0DBF-4905-BE70-D7A102D7B389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9944ED0-D456-4F1D-A6C7-24805F4B3584}"/>
              </a:ext>
            </a:extLst>
          </p:cNvPr>
          <p:cNvGrpSpPr/>
          <p:nvPr/>
        </p:nvGrpSpPr>
        <p:grpSpPr>
          <a:xfrm>
            <a:off x="10379524" y="1755925"/>
            <a:ext cx="339622" cy="215444"/>
            <a:chOff x="3940528" y="2451469"/>
            <a:chExt cx="339622" cy="215444"/>
          </a:xfrm>
        </p:grpSpPr>
        <p:sp>
          <p:nvSpPr>
            <p:cNvPr id="141" name="순서도: 다른 페이지 연결선 140">
              <a:extLst>
                <a:ext uri="{FF2B5EF4-FFF2-40B4-BE49-F238E27FC236}">
                  <a16:creationId xmlns:a16="http://schemas.microsoft.com/office/drawing/2014/main" id="{6FC4CC96-4857-4EAF-9D16-08A3A65BADCD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D9B60E5-2D7E-48C5-8530-9ABEB79BB861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31591989-A0E1-4E15-A633-45A8B731A417}"/>
              </a:ext>
            </a:extLst>
          </p:cNvPr>
          <p:cNvSpPr txBox="1"/>
          <p:nvPr/>
        </p:nvSpPr>
        <p:spPr>
          <a:xfrm>
            <a:off x="695326" y="5100888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한쪽의 코인이 모두 파괴되거나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행동 불능에 빠질 때까지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위 과정 반복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D984A2F-9483-481A-B5ED-2DCF36AF0450}"/>
              </a:ext>
            </a:extLst>
          </p:cNvPr>
          <p:cNvSpPr txBox="1"/>
          <p:nvPr/>
        </p:nvSpPr>
        <p:spPr>
          <a:xfrm>
            <a:off x="3537412" y="5098383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합 승리 대상 및 스킬 강조</a:t>
            </a:r>
            <a:endParaRPr lang="en-US" altLang="ko-KR" sz="1050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49B7099-8D33-49F3-A195-BFF6BD148D66}"/>
              </a:ext>
            </a:extLst>
          </p:cNvPr>
          <p:cNvSpPr txBox="1"/>
          <p:nvPr/>
        </p:nvSpPr>
        <p:spPr>
          <a:xfrm>
            <a:off x="6183005" y="5100888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합 종료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2F3C8CB-8420-42D7-8D67-837F11A2923A}"/>
              </a:ext>
            </a:extLst>
          </p:cNvPr>
          <p:cNvSpPr txBox="1"/>
          <p:nvPr/>
        </p:nvSpPr>
        <p:spPr>
          <a:xfrm>
            <a:off x="9025091" y="5098383"/>
            <a:ext cx="2471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합 결과에 따른 스킬 효과 적용</a:t>
            </a:r>
            <a:endParaRPr lang="en-US" altLang="ko-KR" sz="1050" b="1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36350FC-FC6A-4A67-828F-0211E935D700}"/>
              </a:ext>
            </a:extLst>
          </p:cNvPr>
          <p:cNvSpPr/>
          <p:nvPr/>
        </p:nvSpPr>
        <p:spPr>
          <a:xfrm>
            <a:off x="3766012" y="4175574"/>
            <a:ext cx="801226" cy="6514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2E4779EF-A53C-474B-B17D-CEA087B621BA}"/>
              </a:ext>
            </a:extLst>
          </p:cNvPr>
          <p:cNvGrpSpPr/>
          <p:nvPr/>
        </p:nvGrpSpPr>
        <p:grpSpPr>
          <a:xfrm>
            <a:off x="3426390" y="4175574"/>
            <a:ext cx="339622" cy="215444"/>
            <a:chOff x="3940528" y="2451469"/>
            <a:chExt cx="339622" cy="215444"/>
          </a:xfrm>
        </p:grpSpPr>
        <p:sp>
          <p:nvSpPr>
            <p:cNvPr id="149" name="순서도: 다른 페이지 연결선 148">
              <a:extLst>
                <a:ext uri="{FF2B5EF4-FFF2-40B4-BE49-F238E27FC236}">
                  <a16:creationId xmlns:a16="http://schemas.microsoft.com/office/drawing/2014/main" id="{3551AB08-95AE-4474-940D-52E516C52BEC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528A45F-EFA7-47E3-98EF-40181343B29C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955DFCB-D526-4767-88F9-35C5595654A3}"/>
              </a:ext>
            </a:extLst>
          </p:cNvPr>
          <p:cNvSpPr/>
          <p:nvPr/>
        </p:nvSpPr>
        <p:spPr>
          <a:xfrm>
            <a:off x="9353192" y="4175574"/>
            <a:ext cx="801226" cy="6514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E264DC5C-CE85-424D-A190-90E2A65092BC}"/>
              </a:ext>
            </a:extLst>
          </p:cNvPr>
          <p:cNvGrpSpPr/>
          <p:nvPr/>
        </p:nvGrpSpPr>
        <p:grpSpPr>
          <a:xfrm>
            <a:off x="9013570" y="4175574"/>
            <a:ext cx="339622" cy="215444"/>
            <a:chOff x="3940528" y="2451469"/>
            <a:chExt cx="339622" cy="215444"/>
          </a:xfrm>
        </p:grpSpPr>
        <p:sp>
          <p:nvSpPr>
            <p:cNvPr id="153" name="순서도: 다른 페이지 연결선 152">
              <a:extLst>
                <a:ext uri="{FF2B5EF4-FFF2-40B4-BE49-F238E27FC236}">
                  <a16:creationId xmlns:a16="http://schemas.microsoft.com/office/drawing/2014/main" id="{1FD4D30B-6610-4454-9A2E-046AD6A61203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125F5E6-31F0-4C16-AF04-25E6F2B64623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1413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진행 차트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ECCCEA-1E7E-448C-9A9C-78BE6122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600" y="1268414"/>
            <a:ext cx="7584799" cy="496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82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장점</a:t>
            </a:r>
            <a:endParaRPr lang="en-US" altLang="ko-KR" sz="2400" dirty="0"/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B389DBEA-4751-40B9-9099-1A06F48BE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68797"/>
              </p:ext>
            </p:extLst>
          </p:nvPr>
        </p:nvGraphicFramePr>
        <p:xfrm>
          <a:off x="1055528" y="1543050"/>
          <a:ext cx="10080943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장점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086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단조로운 턴제 전투의 개선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555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자신과 상대의 턴이 반복되는 턴제 게임의 특징상 서로의 행동에 예측하는 것을 제외하면 즉각적인 대응할 수 없기 때문에 전투가 단조로워진다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합 시스템은 턴제 전투를 실시간 전투처럼 상대의 행동에 대응 및 반응하는 능동적인 전투를 할 수 있게 해준다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730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전략의 다양성 증가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441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시스템은 단순하게 설명하면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적의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대상을 변경하고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행동을 저지하는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시스템과 다른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 시스템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활용할 경우 전략의 숫자가 다양해 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Ex)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시도 시 적의 스킬 타겟을 합 대상에게 강제로 변경하는 것을 활용한 아군 보호 및 어그로 분산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스킬을 타겟이 되었을 경우 합을 하는 대상의 스킬을 제외한 스킬은 일반 공격으로 사용되는 것을 활용한 안전한 데미지 축적 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563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898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단점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487126"/>
              </p:ext>
            </p:extLst>
          </p:nvPr>
        </p:nvGraphicFramePr>
        <p:xfrm>
          <a:off x="1055686" y="1284818"/>
          <a:ext cx="10080785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단점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734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복잡하고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이해하기 어려운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전투에서 기본인 동시에 가장 중요한 부분이며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다양한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연동되어 활용해야 하기 때문에 복잡하고 이해하기 어려운 부분이 많다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부분을 플레이어에게 이해시키기 위해서 게임 튜토리얼을 활용하여 합 시스템에 대한 설명을 하고 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튜토리얼만으로 이해하는 플레이어는 거의 없으며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대부분 게임을 직접 플레이 하며 스스로 알아가거나 다른 플레이어의 공략을 확인하고 있는 상황이다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파악하기 힘들고 난잡한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028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위에서 서술했듯이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전투는 합 시스템을 활용이 가장 중요하며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시스템을 활용하기 위해서는 적 스킬의 타겟을 파악하고 행동해야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스킬의 타겟은 포물선 형태의 화살표로 표기되며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이는 스킬의 타겟이 되는 대상 숫자에 비례하여 늘어나고 그 숫자가 과도하게 많아질 경우 화살표가 거미줄 처럼 표기되어 파악하기 어렵게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설명과 같은 다른 시스템의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화살표를 가려 파악하기 힘든 경우 또한 자주 일어난다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372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정확하지 않은 합 승률 표기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07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일반적으로 플레이어가 합을 시도할 경우 제일 먼저 확인하는 것은 합 승률이며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대부분의 플레이어들은 해당 승률을 확인하여 합을 시도한다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합 승률에 표기되는 확률은 어디까지나 첫 번째 코인까지의 승률만을 표기한 것이며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일부 상황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마이너스 코인 스킬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표기된 합 승률과 실질적인 합 승률이 전혀 다른 경우가 발생하게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20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151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22905"/>
              </p:ext>
            </p:extLst>
          </p:nvPr>
        </p:nvGraphicFramePr>
        <p:xfrm>
          <a:off x="1055686" y="1284288"/>
          <a:ext cx="10080785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복잡하고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이해하기 어려운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튜토리얼은 죄악 공명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흐트러짐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정신력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내성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타격 속성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죄악 속성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수비 스킬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e.g.o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순으로 게임의 시스템을 설명하고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과정을 모두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일반 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설명하고 있지만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일반 전투와 집중 전투에서 차이가 발생하는 부분에 대한 별도의 설명이 존재하지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보완이 필요한 부분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</a:rPr>
                        <a:t>일반 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타겟이 자동으로 선택되고 변경할 수 없기 때문에 속도에 대한 조건을 고려하지 않아도 되지만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</a:rPr>
                        <a:t>집중 전투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에서는 수감자의 스킬 타겟을 직접 선택해야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그런데 튜토리얼 과정은 타겟이 자동으로 선택되고 변경할 수 없는 일반 전투에서 진행되기 때문인지 합을 하기 위해서는 적 스킬의 타겟이거나 적보다 높은 속도가 필요하다는 조건에 대한 서술이 존재하지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내용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튜토리얼 과정을 수정 및 보완하여 합을 하기 위한 기본 조건에 내용 설명과 합을 하는 과정에서 발생하는 결과에 대한 설명을 플레이어에게 보다 상세하게 설명하는 과정이 필요하다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목적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전반적인 진입 장벽을 낮추고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숙련되는 과정에서 소모되는 시간을 단축하여 신규 플레이어의 숫자를 늘리는 것이다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948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449794"/>
              </p:ext>
            </p:extLst>
          </p:nvPr>
        </p:nvGraphicFramePr>
        <p:xfrm>
          <a:off x="1055686" y="1268413"/>
          <a:ext cx="1008078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파악하기 힘들고 난잡한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Limbus Company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전투에서 플레이어에게 보이는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정보는 매우 다양하고 전투 중에 플레이어가 한눈에 파악할 수 있도록 배치되어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너무 많은 정보가 한번에 보이기 때문에 난잡해 보이며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서로 다른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들이 서로를 가려 원하는 정보를 파악하기 어렵게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보완이 필요한 부분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속도가 빠른 적과 합을 하는 과정에서 플레이어는 적 스킬에서 이어지는 화살표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 화살표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보고 화살표가 가리키고 있는 대상을 확인하고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 스킬 타겟이 된 수감자의 스킬을 선택한 다음 해당 수감자를 타겟으로 하는 적의 스킬을 선택하여 합을 시도한다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수감자의 스킬을 선택하는 과정과 적의 스킬을 선택하는 과정에서 플레이어는 각 스킬들에 마우스 오버하게 되고 각 스킬의 설명이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출력된 스킬의 설명은 타겟 화살표를 가리게 되어 플레이어는 이전에 확인한 타겟을 파악하기 힘들어진다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내용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설명이 출력되는 영역을 수감자 및 적이 배치되는 전투 필드와 확실하게 분리하여 서로의 영역을 침범하지 않게 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선택 시 스킬을 사용하는 수감자와 해당 스킬의 타겟으로 설정가능한 대상 강조하여 플레이어에게 각 상황에 필요한 정보만을 제공한다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설명이 출력되는 방식을 보다 간결하게 정리하여 스킬 설명이 출력되는 영역을 간소화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목적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중 스킬 타겟을 선택하는 과정에서 플레이어에게 혼란이 발생할 수 있는 요소를 줄여 전투에서 발생하는 피로감을 줄이는 것이다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460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D1FB0B5-1507-4F38-B67A-FE4CB18A21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6" b="16633"/>
          <a:stretch/>
        </p:blipFill>
        <p:spPr>
          <a:xfrm>
            <a:off x="695325" y="1268413"/>
            <a:ext cx="5102372" cy="2889563"/>
          </a:xfrm>
          <a:prstGeom prst="rect">
            <a:avLst/>
          </a:prstGeom>
        </p:spPr>
      </p:pic>
      <p:sp>
        <p:nvSpPr>
          <p:cNvPr id="68" name="제목 1">
            <a:extLst>
              <a:ext uri="{FF2B5EF4-FFF2-40B4-BE49-F238E27FC236}">
                <a16:creationId xmlns:a16="http://schemas.microsoft.com/office/drawing/2014/main" id="{AB2F154B-53E1-4BE6-9393-4ACD6ADE683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</a:rPr>
              <a:t>조작 패널 위치 변경</a:t>
            </a:r>
            <a:endParaRPr lang="en-US" altLang="ko-KR" sz="24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F127486-BE4A-47A8-A2CD-CC8989725E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t="10756" r="10209" b="6550"/>
          <a:stretch/>
        </p:blipFill>
        <p:spPr>
          <a:xfrm>
            <a:off x="6394303" y="1268415"/>
            <a:ext cx="5102372" cy="2889562"/>
          </a:xfrm>
          <a:prstGeom prst="rect">
            <a:avLst/>
          </a:prstGeom>
        </p:spPr>
      </p:pic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0614E0F5-0B75-4C83-81DD-F6FB090FF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097158"/>
              </p:ext>
            </p:extLst>
          </p:nvPr>
        </p:nvGraphicFramePr>
        <p:xfrm>
          <a:off x="1032767" y="4426262"/>
          <a:ext cx="10126464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대상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803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조작 패널 및 수감자 패시브 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UI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080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필드에 위치한 수감자와 적의 상단과 하단의 공간을 확보하여 타겟 표기선을 기존보다 파악하기 쉽게 하기 위하여 조작 패널의 위치를 하단에서 좌측으로 이동시키고 수감자 패시브 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와 합쳤다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DD7D554-3015-49F0-AAF5-83FC9B2CC080}"/>
              </a:ext>
            </a:extLst>
          </p:cNvPr>
          <p:cNvSpPr/>
          <p:nvPr/>
        </p:nvSpPr>
        <p:spPr>
          <a:xfrm>
            <a:off x="1571624" y="3295650"/>
            <a:ext cx="3248025" cy="862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B67907-33DB-4241-9430-23897824860C}"/>
              </a:ext>
            </a:extLst>
          </p:cNvPr>
          <p:cNvSpPr/>
          <p:nvPr/>
        </p:nvSpPr>
        <p:spPr>
          <a:xfrm>
            <a:off x="6394303" y="1536701"/>
            <a:ext cx="933597" cy="180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078CE0-62E8-4EEF-B0C7-2AEBFCE42548}"/>
              </a:ext>
            </a:extLst>
          </p:cNvPr>
          <p:cNvSpPr/>
          <p:nvPr/>
        </p:nvSpPr>
        <p:spPr>
          <a:xfrm>
            <a:off x="695325" y="1653360"/>
            <a:ext cx="219075" cy="1844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0AC8970-4430-4D67-B388-E5B04692C77D}"/>
              </a:ext>
            </a:extLst>
          </p:cNvPr>
          <p:cNvSpPr/>
          <p:nvPr/>
        </p:nvSpPr>
        <p:spPr>
          <a:xfrm>
            <a:off x="5870647" y="2470335"/>
            <a:ext cx="450703" cy="46386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530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제목 1">
            <a:extLst>
              <a:ext uri="{FF2B5EF4-FFF2-40B4-BE49-F238E27FC236}">
                <a16:creationId xmlns:a16="http://schemas.microsoft.com/office/drawing/2014/main" id="{AB2F154B-53E1-4BE6-9393-4ACD6ADE683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</a:rPr>
              <a:t>스킬 설명 창 위치 변경  </a:t>
            </a:r>
            <a:endParaRPr lang="en-US" altLang="ko-KR" sz="24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ED97B8-9F4A-4A31-A817-F03A88EAB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446931"/>
              </p:ext>
            </p:extLst>
          </p:nvPr>
        </p:nvGraphicFramePr>
        <p:xfrm>
          <a:off x="1032767" y="4526691"/>
          <a:ext cx="10126464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대상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803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스킬 설명 창 위치 변경</a:t>
                      </a:r>
                      <a:endParaRPr lang="en-US" altLang="ko-KR" sz="12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080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기존의 스킬 설명 창의 위치가 타겟 표기선과 스킬 타겟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적의 스킬 아이콘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을 가려 플레이어가 스킬의 타겟을 확인하고 선택하는 것이 어렵다고 판단하여 스킬 설명 창의 위치를 상단에서 하단으로 변경하였다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0AD4F013-EB53-4E61-988C-A5ADC4FB7C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2" t="10599" r="10146" b="6612"/>
          <a:stretch/>
        </p:blipFill>
        <p:spPr>
          <a:xfrm>
            <a:off x="6318270" y="1268413"/>
            <a:ext cx="5083155" cy="28765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7A9892-D6AE-49B0-A45A-A2E6341815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5" b="15211"/>
          <a:stretch/>
        </p:blipFill>
        <p:spPr>
          <a:xfrm>
            <a:off x="790574" y="1268413"/>
            <a:ext cx="5083155" cy="287656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975C30-BD02-4E30-9043-3B32ADFAEA9D}"/>
              </a:ext>
            </a:extLst>
          </p:cNvPr>
          <p:cNvSpPr/>
          <p:nvPr/>
        </p:nvSpPr>
        <p:spPr>
          <a:xfrm>
            <a:off x="1032768" y="1268413"/>
            <a:ext cx="4604552" cy="1460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E2284E66-F467-495C-B506-92BB56FB620B}"/>
              </a:ext>
            </a:extLst>
          </p:cNvPr>
          <p:cNvSpPr/>
          <p:nvPr/>
        </p:nvSpPr>
        <p:spPr>
          <a:xfrm>
            <a:off x="5959873" y="2590310"/>
            <a:ext cx="272252" cy="22391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4E9109-04C7-45A7-8A9B-225884DFADA3}"/>
              </a:ext>
            </a:extLst>
          </p:cNvPr>
          <p:cNvSpPr/>
          <p:nvPr/>
        </p:nvSpPr>
        <p:spPr>
          <a:xfrm>
            <a:off x="7084381" y="3258105"/>
            <a:ext cx="4317044" cy="881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931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제목 1">
            <a:extLst>
              <a:ext uri="{FF2B5EF4-FFF2-40B4-BE49-F238E27FC236}">
                <a16:creationId xmlns:a16="http://schemas.microsoft.com/office/drawing/2014/main" id="{AB2F154B-53E1-4BE6-9393-4ACD6ADE683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</a:rPr>
              <a:t>수감자 강조 </a:t>
            </a:r>
            <a:r>
              <a:rPr lang="ko-KR" altLang="en-US" sz="2400" dirty="0"/>
              <a:t>및 속도에 따른 </a:t>
            </a:r>
            <a:r>
              <a:rPr lang="en-US" altLang="ko-KR" sz="2400" dirty="0"/>
              <a:t>UI </a:t>
            </a:r>
            <a:r>
              <a:rPr lang="ko-KR" altLang="en-US" sz="2400" dirty="0"/>
              <a:t>변화</a:t>
            </a:r>
            <a:endParaRPr lang="en-US" altLang="ko-KR" sz="24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ED97B8-9F4A-4A31-A817-F03A88EAB72F}"/>
              </a:ext>
            </a:extLst>
          </p:cNvPr>
          <p:cNvGraphicFramePr>
            <a:graphicFrameLocks noGrp="1"/>
          </p:cNvGraphicFramePr>
          <p:nvPr/>
        </p:nvGraphicFramePr>
        <p:xfrm>
          <a:off x="1032767" y="4340260"/>
          <a:ext cx="10126464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대상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803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특정 상황 수감자 강조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합 가능한 대상 가시성 추가</a:t>
                      </a:r>
                      <a:endParaRPr lang="en-US" altLang="ko-KR" sz="12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080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조작 패널에 수감자 아이콘과 스킬 그리고 전장에 위치한 수감자에게 마우스 오버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또는 터치 홀드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하는 것으로 수감자와 수감자 아이콘에 강조하는 효과가 나타나게 하여 플레이어가 전투 중 수감자 구분을 하기 쉽게 하였다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또한 위와 같이 수감자에게 마우스 오버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또는 터치 홀드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할 때 해당 수감자가 합을 할 수 있는 대상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수감자 보다 속도가 느린 대상 또는 해당 수감자를 타겟으로 하는 대상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을 강조 하여 플레이어가 기존보다 합을 할 대상을 파악하기 쉽게 하였다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3DA45E-76E6-40C9-8F77-C1180F9FF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4" t="25598" r="24932" b="38768"/>
          <a:stretch/>
        </p:blipFill>
        <p:spPr>
          <a:xfrm>
            <a:off x="5286869" y="1504570"/>
            <a:ext cx="4154278" cy="27302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1A2825-02CD-4AE2-AC22-D7C92A6948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95" t="35514" r="47657" b="47411"/>
          <a:stretch/>
        </p:blipFill>
        <p:spPr>
          <a:xfrm>
            <a:off x="2871641" y="1504570"/>
            <a:ext cx="1954060" cy="24747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A82AB8-E329-4BFA-A530-8BE500C6D6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1" t="22569" r="81669" b="62523"/>
          <a:stretch/>
        </p:blipFill>
        <p:spPr>
          <a:xfrm>
            <a:off x="1752018" y="1504570"/>
            <a:ext cx="1009502" cy="10708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9FA428-FD23-4BBC-BA73-95D118EB1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0" t="25208" r="80056" b="64880"/>
          <a:stretch/>
        </p:blipFill>
        <p:spPr>
          <a:xfrm>
            <a:off x="1752018" y="2876067"/>
            <a:ext cx="1009502" cy="10727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D87511-95E5-4ECC-976E-F3EBDD7830AA}"/>
              </a:ext>
            </a:extLst>
          </p:cNvPr>
          <p:cNvSpPr txBox="1"/>
          <p:nvPr/>
        </p:nvSpPr>
        <p:spPr>
          <a:xfrm>
            <a:off x="1641899" y="2575392"/>
            <a:ext cx="1229742" cy="30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수감자 아이콘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18CE16-C18E-45E3-A3AF-640212D73C20}"/>
              </a:ext>
            </a:extLst>
          </p:cNvPr>
          <p:cNvSpPr txBox="1"/>
          <p:nvPr/>
        </p:nvSpPr>
        <p:spPr>
          <a:xfrm>
            <a:off x="1641899" y="3946889"/>
            <a:ext cx="1229742" cy="30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수감자 스킬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D18E74-C88A-4F54-BA90-896CD574E136}"/>
              </a:ext>
            </a:extLst>
          </p:cNvPr>
          <p:cNvSpPr txBox="1"/>
          <p:nvPr/>
        </p:nvSpPr>
        <p:spPr>
          <a:xfrm>
            <a:off x="3332809" y="3980940"/>
            <a:ext cx="10317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수감자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FF9E2B-010A-4F21-A3F8-DFDD7B4008FD}"/>
              </a:ext>
            </a:extLst>
          </p:cNvPr>
          <p:cNvGrpSpPr/>
          <p:nvPr/>
        </p:nvGrpSpPr>
        <p:grpSpPr>
          <a:xfrm>
            <a:off x="9518374" y="1567260"/>
            <a:ext cx="1031724" cy="1238872"/>
            <a:chOff x="9446290" y="1567260"/>
            <a:chExt cx="1031724" cy="1238872"/>
          </a:xfrm>
        </p:grpSpPr>
        <p:sp>
          <p:nvSpPr>
            <p:cNvPr id="21" name="칠각형 20">
              <a:extLst>
                <a:ext uri="{FF2B5EF4-FFF2-40B4-BE49-F238E27FC236}">
                  <a16:creationId xmlns:a16="http://schemas.microsoft.com/office/drawing/2014/main" id="{D457E365-9FE6-424D-9466-0751B66D919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602152" y="1567260"/>
              <a:ext cx="720000" cy="720000"/>
            </a:xfrm>
            <a:prstGeom prst="hept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101600">
                <a:srgbClr val="FFFF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A6B2E9-5A65-45B3-ADA9-9289C9C729B9}"/>
                </a:ext>
              </a:extLst>
            </p:cNvPr>
            <p:cNvSpPr txBox="1"/>
            <p:nvPr/>
          </p:nvSpPr>
          <p:spPr>
            <a:xfrm>
              <a:off x="9446290" y="2390634"/>
              <a:ext cx="103172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합 가능 대상</a:t>
              </a:r>
              <a:endParaRPr lang="en-US" altLang="ko-KR" sz="1050" dirty="0"/>
            </a:p>
            <a:p>
              <a:pPr algn="ctr"/>
              <a:r>
                <a:rPr lang="en-US" altLang="ko-KR" sz="1050" dirty="0"/>
                <a:t>(</a:t>
              </a:r>
              <a:r>
                <a:rPr lang="ko-KR" altLang="en-US" sz="1050" dirty="0"/>
                <a:t>황색 테두리</a:t>
              </a:r>
              <a:r>
                <a:rPr lang="en-US" altLang="ko-KR" sz="1050" dirty="0"/>
                <a:t>)</a:t>
              </a:r>
              <a:endParaRPr lang="ko-KR" altLang="en-US" sz="105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03EC2F5-1AB3-42EC-9506-A1FB7F9347B9}"/>
              </a:ext>
            </a:extLst>
          </p:cNvPr>
          <p:cNvGrpSpPr/>
          <p:nvPr/>
        </p:nvGrpSpPr>
        <p:grpSpPr>
          <a:xfrm>
            <a:off x="9518374" y="2838520"/>
            <a:ext cx="1031724" cy="1240902"/>
            <a:chOff x="9446290" y="2941894"/>
            <a:chExt cx="1031724" cy="1240902"/>
          </a:xfrm>
        </p:grpSpPr>
        <p:sp>
          <p:nvSpPr>
            <p:cNvPr id="12" name="칠각형 11">
              <a:extLst>
                <a:ext uri="{FF2B5EF4-FFF2-40B4-BE49-F238E27FC236}">
                  <a16:creationId xmlns:a16="http://schemas.microsoft.com/office/drawing/2014/main" id="{F9AD19BD-25CE-4B76-8C00-846CEC48CD0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602152" y="2941894"/>
              <a:ext cx="720000" cy="720000"/>
            </a:xfrm>
            <a:prstGeom prst="hept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9AB80B-5D0D-487E-9F4A-E45E30DEF238}"/>
                </a:ext>
              </a:extLst>
            </p:cNvPr>
            <p:cNvSpPr txBox="1"/>
            <p:nvPr/>
          </p:nvSpPr>
          <p:spPr>
            <a:xfrm>
              <a:off x="9446290" y="3767298"/>
              <a:ext cx="103172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합 불가 대상</a:t>
              </a:r>
              <a:endParaRPr lang="en-US" altLang="ko-KR" sz="1050" dirty="0"/>
            </a:p>
            <a:p>
              <a:pPr algn="ctr"/>
              <a:r>
                <a:rPr lang="en-US" altLang="ko-KR" sz="1050" dirty="0"/>
                <a:t>(</a:t>
              </a:r>
              <a:r>
                <a:rPr lang="ko-KR" altLang="en-US" sz="1050" dirty="0"/>
                <a:t>적색 테두리</a:t>
              </a:r>
              <a:r>
                <a:rPr lang="en-US" altLang="ko-KR" sz="1050" dirty="0"/>
                <a:t>)</a:t>
              </a:r>
              <a:endParaRPr lang="ko-KR" altLang="en-US" sz="1050" dirty="0"/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F367A6E-34B2-4C72-97C2-FDE8E5B79E7F}"/>
              </a:ext>
            </a:extLst>
          </p:cNvPr>
          <p:cNvSpPr/>
          <p:nvPr/>
        </p:nvSpPr>
        <p:spPr>
          <a:xfrm>
            <a:off x="7358062" y="1938338"/>
            <a:ext cx="371475" cy="492918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E32A64D-9D2D-4705-B51A-1E31D908AA7B}"/>
              </a:ext>
            </a:extLst>
          </p:cNvPr>
          <p:cNvSpPr/>
          <p:nvPr/>
        </p:nvSpPr>
        <p:spPr>
          <a:xfrm>
            <a:off x="7967388" y="1938338"/>
            <a:ext cx="371475" cy="492918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78CE3C96-9EFE-425E-AD09-AE7523B76645}"/>
              </a:ext>
            </a:extLst>
          </p:cNvPr>
          <p:cNvCxnSpPr>
            <a:stCxn id="25" idx="0"/>
            <a:endCxn id="21" idx="2"/>
          </p:cNvCxnSpPr>
          <p:nvPr/>
        </p:nvCxnSpPr>
        <p:spPr>
          <a:xfrm rot="5400000" flipH="1" flipV="1">
            <a:off x="8523370" y="587686"/>
            <a:ext cx="371082" cy="2330222"/>
          </a:xfrm>
          <a:prstGeom prst="bentConnector3">
            <a:avLst>
              <a:gd name="adj1" fmla="val 161603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DC7888A2-6216-4FF2-AC29-6EDF99E2A03C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16200000" flipH="1">
            <a:off x="8457003" y="2127379"/>
            <a:ext cx="984659" cy="1592412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667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합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68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제목 1">
            <a:extLst>
              <a:ext uri="{FF2B5EF4-FFF2-40B4-BE49-F238E27FC236}">
                <a16:creationId xmlns:a16="http://schemas.microsoft.com/office/drawing/2014/main" id="{AB2F154B-53E1-4BE6-9393-4ACD6ADE683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</a:rPr>
              <a:t>스킬 설명 창 개선 사항</a:t>
            </a:r>
            <a:endParaRPr lang="en-US" altLang="ko-KR" sz="24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ED97B8-9F4A-4A31-A817-F03A88EAB72F}"/>
              </a:ext>
            </a:extLst>
          </p:cNvPr>
          <p:cNvGraphicFramePr>
            <a:graphicFrameLocks noGrp="1"/>
          </p:cNvGraphicFramePr>
          <p:nvPr/>
        </p:nvGraphicFramePr>
        <p:xfrm>
          <a:off x="1032767" y="4411281"/>
          <a:ext cx="1012646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대상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803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수감자와 적의 공격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방어 레벨 비교 과정 완화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대상에 대한 각 스킬 내성 표기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스킬 설명 스크롤 추가</a:t>
                      </a:r>
                      <a:endParaRPr lang="en-US" altLang="ko-KR" sz="12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080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각 스킬 사용 대상의 공격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방어 레벨을 중앙에 대칭으로 표기하여 비교하기 쉽게 하였다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각 스킬에 대한 타겟의 내성을 표기하여 기존의 내성 확인 과정에서의 번거로움을 완화 하였다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스킬 설명이 스크롤이 자동으로 내려가는 기존의 방식에서 스크롤을 추가하여 플레이어가 스크롤을 조작할 수 있게 하였다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0AD4F013-EB53-4E61-988C-A5ADC4FB7C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0" t="66586" r="10146" b="6612"/>
          <a:stretch/>
        </p:blipFill>
        <p:spPr>
          <a:xfrm>
            <a:off x="2730267" y="2827348"/>
            <a:ext cx="6731466" cy="14461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5C8B580-DA60-4AC6-A8E5-FC8381C54E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5" t="15325" r="4301" b="63775"/>
          <a:stretch/>
        </p:blipFill>
        <p:spPr>
          <a:xfrm>
            <a:off x="2730267" y="1429141"/>
            <a:ext cx="6731466" cy="12604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FE1F7E7-27ED-49BD-81AA-F04542D1618F}"/>
              </a:ext>
            </a:extLst>
          </p:cNvPr>
          <p:cNvSpPr/>
          <p:nvPr/>
        </p:nvSpPr>
        <p:spPr>
          <a:xfrm>
            <a:off x="9694333" y="2059354"/>
            <a:ext cx="1692275" cy="871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영역별 설명 추가</a:t>
            </a:r>
          </a:p>
        </p:txBody>
      </p:sp>
    </p:spTree>
    <p:extLst>
      <p:ext uri="{BB962C8B-B14F-4D97-AF65-F5344CB8AC3E}">
        <p14:creationId xmlns:p14="http://schemas.microsoft.com/office/powerpoint/2010/main" val="3109146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제목 1">
            <a:extLst>
              <a:ext uri="{FF2B5EF4-FFF2-40B4-BE49-F238E27FC236}">
                <a16:creationId xmlns:a16="http://schemas.microsoft.com/office/drawing/2014/main" id="{AB2F154B-53E1-4BE6-9393-4ACD6ADE683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</a:rPr>
              <a:t>적 스킬 대상에 따른 강조 추가</a:t>
            </a:r>
            <a:endParaRPr lang="en-US" altLang="ko-KR" sz="24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ED97B8-9F4A-4A31-A817-F03A88EAB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791309"/>
              </p:ext>
            </p:extLst>
          </p:nvPr>
        </p:nvGraphicFramePr>
        <p:xfrm>
          <a:off x="1032767" y="4535568"/>
          <a:ext cx="1012646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대상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803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적 스킬 타겟 파악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개선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적 스킬에 대응 가능한 수감자 강조</a:t>
                      </a:r>
                      <a:endParaRPr lang="en-US" altLang="ko-KR" sz="12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080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적 스킬 슬롯에 마우스 오버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또는 터치 홀드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할 경우 해당 스킬에 대상이 되는 수감자를 제외한 모든 수감자와 다른 스킬의 타겟 표기선을 불투명하게 하여 스킬에 대상이 되는 수감자만을 파악하기 쉬게 강조하였다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마우스 오버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또는 터치 홀드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한 스킬에 합이 가능한 수감자를 강조하여 플레이어가 기존보다 합을 할 대상을 파악하기 쉽게 하였다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3F9C98D8-1DC2-48D0-9909-F7354A090FC4}"/>
              </a:ext>
            </a:extLst>
          </p:cNvPr>
          <p:cNvGrpSpPr/>
          <p:nvPr/>
        </p:nvGrpSpPr>
        <p:grpSpPr>
          <a:xfrm>
            <a:off x="2256423" y="1532170"/>
            <a:ext cx="7679152" cy="3000652"/>
            <a:chOff x="2280046" y="1437468"/>
            <a:chExt cx="7679152" cy="300065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71AF960-DD2C-4264-B45D-F841B8D5A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22" t="21777" r="25073" b="33065"/>
            <a:stretch/>
          </p:blipFill>
          <p:spPr>
            <a:xfrm>
              <a:off x="3984526" y="1437468"/>
              <a:ext cx="5974672" cy="3000652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BCEAE4E-3239-4D5D-9FE7-647A7B051861}"/>
                </a:ext>
              </a:extLst>
            </p:cNvPr>
            <p:cNvGrpSpPr/>
            <p:nvPr/>
          </p:nvGrpSpPr>
          <p:grpSpPr>
            <a:xfrm>
              <a:off x="2280046" y="1925958"/>
              <a:ext cx="1031724" cy="1238872"/>
              <a:chOff x="9446290" y="1567260"/>
              <a:chExt cx="1031724" cy="1238872"/>
            </a:xfrm>
          </p:grpSpPr>
          <p:sp>
            <p:nvSpPr>
              <p:cNvPr id="11" name="칠각형 10">
                <a:extLst>
                  <a:ext uri="{FF2B5EF4-FFF2-40B4-BE49-F238E27FC236}">
                    <a16:creationId xmlns:a16="http://schemas.microsoft.com/office/drawing/2014/main" id="{459F9238-6C74-4E6B-91ED-6D0C5FAB31E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9602152" y="1567260"/>
                <a:ext cx="720000" cy="720000"/>
              </a:xfrm>
              <a:prstGeom prst="heptag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glow rad="101600">
                  <a:srgbClr val="FFFF0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1AE31-627C-4B69-9361-0ACC64BB49B7}"/>
                  </a:ext>
                </a:extLst>
              </p:cNvPr>
              <p:cNvSpPr txBox="1"/>
              <p:nvPr/>
            </p:nvSpPr>
            <p:spPr>
              <a:xfrm>
                <a:off x="9446290" y="2390634"/>
                <a:ext cx="103172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합 가능 대상</a:t>
                </a:r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(</a:t>
                </a:r>
                <a:r>
                  <a:rPr lang="ko-KR" altLang="en-US" sz="1050" dirty="0"/>
                  <a:t>황색 테두리</a:t>
                </a:r>
                <a:r>
                  <a:rPr lang="en-US" altLang="ko-KR" sz="1050" dirty="0"/>
                  <a:t>)</a:t>
                </a:r>
                <a:endParaRPr lang="ko-KR" altLang="en-US" sz="1050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DEC0436-7516-4718-AC11-EA73439055FA}"/>
                </a:ext>
              </a:extLst>
            </p:cNvPr>
            <p:cNvGrpSpPr/>
            <p:nvPr/>
          </p:nvGrpSpPr>
          <p:grpSpPr>
            <a:xfrm>
              <a:off x="2280046" y="3197218"/>
              <a:ext cx="1031724" cy="1240902"/>
              <a:chOff x="9446290" y="2941894"/>
              <a:chExt cx="1031724" cy="1240902"/>
            </a:xfrm>
          </p:grpSpPr>
          <p:sp>
            <p:nvSpPr>
              <p:cNvPr id="14" name="칠각형 13">
                <a:extLst>
                  <a:ext uri="{FF2B5EF4-FFF2-40B4-BE49-F238E27FC236}">
                    <a16:creationId xmlns:a16="http://schemas.microsoft.com/office/drawing/2014/main" id="{8E525D6E-9B55-4D9C-9A99-517D3A5D446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9602152" y="2941894"/>
                <a:ext cx="720000" cy="720000"/>
              </a:xfrm>
              <a:prstGeom prst="heptag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5D2F93-176A-4A8B-87EC-FE45AF9A67B9}"/>
                  </a:ext>
                </a:extLst>
              </p:cNvPr>
              <p:cNvSpPr txBox="1"/>
              <p:nvPr/>
            </p:nvSpPr>
            <p:spPr>
              <a:xfrm>
                <a:off x="9446290" y="3767298"/>
                <a:ext cx="103172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합 불가 대상</a:t>
                </a:r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(</a:t>
                </a:r>
                <a:r>
                  <a:rPr lang="ko-KR" altLang="en-US" sz="1050" dirty="0"/>
                  <a:t>적색 테두리</a:t>
                </a:r>
                <a:r>
                  <a:rPr lang="en-US" altLang="ko-KR" sz="1050" dirty="0"/>
                  <a:t>)</a:t>
                </a:r>
                <a:endParaRPr lang="ko-KR" altLang="en-US" sz="1050" dirty="0"/>
              </a:p>
            </p:txBody>
          </p:sp>
        </p:grp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BFB280D-A17D-4B82-B0AC-05B877A17E34}"/>
                </a:ext>
              </a:extLst>
            </p:cNvPr>
            <p:cNvSpPr/>
            <p:nvPr/>
          </p:nvSpPr>
          <p:spPr>
            <a:xfrm>
              <a:off x="6507834" y="1998298"/>
              <a:ext cx="371475" cy="492918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5E0E967-C5A9-4755-952A-4B224182F6FC}"/>
                </a:ext>
              </a:extLst>
            </p:cNvPr>
            <p:cNvSpPr/>
            <p:nvPr/>
          </p:nvSpPr>
          <p:spPr>
            <a:xfrm>
              <a:off x="5174060" y="3033893"/>
              <a:ext cx="371475" cy="492918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A4A32F8D-0F05-491A-BB09-1063E481E6EF}"/>
                </a:ext>
              </a:extLst>
            </p:cNvPr>
            <p:cNvCxnSpPr>
              <a:cxnSpLocks/>
              <a:stCxn id="16" idx="0"/>
              <a:endCxn id="11" idx="3"/>
            </p:cNvCxnSpPr>
            <p:nvPr/>
          </p:nvCxnSpPr>
          <p:spPr>
            <a:xfrm rot="16200000" flipV="1">
              <a:off x="4788675" y="93401"/>
              <a:ext cx="72344" cy="3737450"/>
            </a:xfrm>
            <a:prstGeom prst="bentConnector3">
              <a:avLst>
                <a:gd name="adj1" fmla="val 415985"/>
              </a:avLst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538FA85F-44A3-4CC1-AF62-A1AE3BFE9B57}"/>
                </a:ext>
              </a:extLst>
            </p:cNvPr>
            <p:cNvCxnSpPr>
              <a:cxnSpLocks/>
              <a:stCxn id="17" idx="2"/>
              <a:endCxn id="14" idx="5"/>
            </p:cNvCxnSpPr>
            <p:nvPr/>
          </p:nvCxnSpPr>
          <p:spPr>
            <a:xfrm rot="5400000">
              <a:off x="4098301" y="2513116"/>
              <a:ext cx="247802" cy="2275192"/>
            </a:xfrm>
            <a:prstGeom prst="bentConnector2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2797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제목 1">
            <a:extLst>
              <a:ext uri="{FF2B5EF4-FFF2-40B4-BE49-F238E27FC236}">
                <a16:creationId xmlns:a16="http://schemas.microsoft.com/office/drawing/2014/main" id="{AB2F154B-53E1-4BE6-9393-4ACD6ADE683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UI </a:t>
            </a:r>
            <a:r>
              <a:rPr lang="ko-KR" altLang="en-US" sz="3200" dirty="0">
                <a:solidFill>
                  <a:schemeClr val="tx1"/>
                </a:solidFill>
              </a:rPr>
              <a:t>개선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</a:rPr>
              <a:t>스킬 아이콘 번호 구분 숫자 추가</a:t>
            </a:r>
            <a:endParaRPr lang="en-US" altLang="ko-KR" sz="24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ED97B8-9F4A-4A31-A817-F03A88EAB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872650"/>
              </p:ext>
            </p:extLst>
          </p:nvPr>
        </p:nvGraphicFramePr>
        <p:xfrm>
          <a:off x="1032767" y="4466421"/>
          <a:ext cx="10126464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대상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803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스킬 아이콘에 번호 구분을 위한 숫자 추가</a:t>
                      </a:r>
                      <a:endParaRPr lang="en-US" altLang="ko-KR" sz="12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080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보완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전투 중 플레이어가 스킬을 구분하기 쉽게 하기 위하여 기존의 스킬 아이콘에 스킬 순서를 파악하기 위한 숫자를 추가하여 플레이어가 기존보다 스킬을 구분하기 쉽게 하였다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BC64E22C-AA1A-49AF-881F-B6F5EDB7B73D}"/>
              </a:ext>
            </a:extLst>
          </p:cNvPr>
          <p:cNvGrpSpPr/>
          <p:nvPr/>
        </p:nvGrpSpPr>
        <p:grpSpPr>
          <a:xfrm>
            <a:off x="1639547" y="1351688"/>
            <a:ext cx="8912906" cy="2626604"/>
            <a:chOff x="941308" y="1351688"/>
            <a:chExt cx="8912906" cy="262660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DC3AD8D-DB7E-4073-827E-7696FF55B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0" t="15097" r="55582" b="33346"/>
            <a:stretch/>
          </p:blipFill>
          <p:spPr>
            <a:xfrm>
              <a:off x="7448365" y="1721020"/>
              <a:ext cx="1920758" cy="1803438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01F420A-E0B0-4FF1-92DD-3FF62DBE28E3}"/>
                </a:ext>
              </a:extLst>
            </p:cNvPr>
            <p:cNvGrpSpPr/>
            <p:nvPr/>
          </p:nvGrpSpPr>
          <p:grpSpPr>
            <a:xfrm>
              <a:off x="941308" y="1749187"/>
              <a:ext cx="5091068" cy="1803438"/>
              <a:chOff x="967941" y="1500327"/>
              <a:chExt cx="5091068" cy="180343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F612ACAB-2F58-4E37-8FAB-F659E35D11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37" t="10850" r="73699" b="5755"/>
              <a:stretch/>
            </p:blipFill>
            <p:spPr>
              <a:xfrm>
                <a:off x="967941" y="1500327"/>
                <a:ext cx="1704514" cy="1803438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F1FEE1A-D442-4AD2-AF6F-36C0A6B88A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68" t="10724" r="37269" b="5879"/>
              <a:stretch/>
            </p:blipFill>
            <p:spPr>
              <a:xfrm>
                <a:off x="2610311" y="1500327"/>
                <a:ext cx="1704514" cy="1803438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B5F19310-B204-4A2A-A026-978A786C1D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54" t="10724" r="2757" b="5880"/>
              <a:stretch/>
            </p:blipFill>
            <p:spPr>
              <a:xfrm>
                <a:off x="4314825" y="1500327"/>
                <a:ext cx="1744184" cy="1803438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1F33DE-CD20-462F-AAFA-AFA75F6E7C85}"/>
                </a:ext>
              </a:extLst>
            </p:cNvPr>
            <p:cNvSpPr txBox="1"/>
            <p:nvPr/>
          </p:nvSpPr>
          <p:spPr>
            <a:xfrm>
              <a:off x="1362998" y="3608960"/>
              <a:ext cx="86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 </a:t>
              </a:r>
              <a:r>
                <a:rPr lang="ko-KR" altLang="en-US" dirty="0"/>
                <a:t>스킬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5C9D77-739A-476C-BAFF-2B99D7FFEE3A}"/>
                </a:ext>
              </a:extLst>
            </p:cNvPr>
            <p:cNvSpPr txBox="1"/>
            <p:nvPr/>
          </p:nvSpPr>
          <p:spPr>
            <a:xfrm>
              <a:off x="3111899" y="3608960"/>
              <a:ext cx="86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 </a:t>
              </a:r>
              <a:r>
                <a:rPr lang="ko-KR" altLang="en-US" dirty="0"/>
                <a:t>스킬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7AC5BD-29F0-46D8-B1EE-C0A36E74866D}"/>
                </a:ext>
              </a:extLst>
            </p:cNvPr>
            <p:cNvSpPr txBox="1"/>
            <p:nvPr/>
          </p:nvSpPr>
          <p:spPr>
            <a:xfrm>
              <a:off x="4816137" y="3608960"/>
              <a:ext cx="86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 </a:t>
              </a:r>
              <a:r>
                <a:rPr lang="ko-KR" altLang="en-US" dirty="0"/>
                <a:t>스킬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7CA834-F79F-4B9C-9C2A-5C4E994C0ADD}"/>
                </a:ext>
              </a:extLst>
            </p:cNvPr>
            <p:cNvSpPr txBox="1"/>
            <p:nvPr/>
          </p:nvSpPr>
          <p:spPr>
            <a:xfrm>
              <a:off x="941308" y="1351688"/>
              <a:ext cx="2920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기존 스킬 순서 구분 방법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6746550-8323-464B-B764-D0B49CABC0E8}"/>
                </a:ext>
              </a:extLst>
            </p:cNvPr>
            <p:cNvSpPr/>
            <p:nvPr/>
          </p:nvSpPr>
          <p:spPr>
            <a:xfrm rot="2753342">
              <a:off x="1919705" y="2190096"/>
              <a:ext cx="714263" cy="399495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18F3772E-D54A-42C5-9235-7BE2507F53B5}"/>
                </a:ext>
              </a:extLst>
            </p:cNvPr>
            <p:cNvSpPr/>
            <p:nvPr/>
          </p:nvSpPr>
          <p:spPr>
            <a:xfrm rot="2753342">
              <a:off x="3631011" y="2081280"/>
              <a:ext cx="799905" cy="491558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4CAA181-D54C-48D1-B811-04E8CAEA746E}"/>
                </a:ext>
              </a:extLst>
            </p:cNvPr>
            <p:cNvSpPr/>
            <p:nvPr/>
          </p:nvSpPr>
          <p:spPr>
            <a:xfrm rot="2753342">
              <a:off x="5235230" y="2084561"/>
              <a:ext cx="1005774" cy="571183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07CFB-C773-482D-8342-45EE7D9B316E}"/>
                </a:ext>
              </a:extLst>
            </p:cNvPr>
            <p:cNvSpPr/>
            <p:nvPr/>
          </p:nvSpPr>
          <p:spPr>
            <a:xfrm>
              <a:off x="8336045" y="3071825"/>
              <a:ext cx="856504" cy="500539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35E7C6-0493-4289-84FF-8D0F844926C3}"/>
                </a:ext>
              </a:extLst>
            </p:cNvPr>
            <p:cNvSpPr txBox="1"/>
            <p:nvPr/>
          </p:nvSpPr>
          <p:spPr>
            <a:xfrm>
              <a:off x="6963274" y="3608960"/>
              <a:ext cx="2890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구분을 위한 숫자 추가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24848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보완점</a:t>
            </a:r>
            <a:endParaRPr lang="en-US" altLang="ko-KR" sz="2400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7E35BF2-7879-407F-A783-51493FFF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78479"/>
              </p:ext>
            </p:extLst>
          </p:nvPr>
        </p:nvGraphicFramePr>
        <p:xfrm>
          <a:off x="1055686" y="1282887"/>
          <a:ext cx="10080785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785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정확하지 않은 합 승률 표기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79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승률을 직접 계산하기 위해서는 다양한 변수를 계산해야 하고 해당 과정은 매우 복잡하기 때문에 전투에는 편의성을 위해 합 승률을 자동으로 계산하여 표기하는 시스템이 존재하지만 표기되는 승률과 실제 승률에는 차이점이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보완이 필요한 부분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합 승률 표기 시스템에서 표기되는 합 승률은 현을 진행 했을 경우 첫 합에서 상대의 코인을 파괴할 확률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즉 첫 합의 승률을 표기하기 때문에 실제 합의 승률과 많은 차이가 존재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특히 더하기 코인과 빼기 코인의 합의 경우 오차 범위가 매우 커지게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튜토리얼을 포함한 게임 어디에도 표기된 합 승률이 첫 합의 승률이라는 설명이 없기 때문에 플레이어에게 혼란을 주게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과정을 기믹 파훼의 방법으로 이용할 수는 있으나 이는 플레이어에게 불편하고 피곤한 경험이 되어 게임의 장시간 하기 힘들게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내용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첫 합의 승률만을 표기하는 현재 시스템을 합 전체의 승률을 표기도록 공식을 변경해야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코인이 파괴되는 것이 없이 모든 합을 이기는 것과 자신의 코인이 파괴되어도 합을 이기는 것에는 데미지 적인 큰 차이가 있기에 해당 내용을 구분하여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승률을 표기해야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보완 목적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합을 승률을 플레이어가 일일이 직접 계산하는 것은 매우 복잡하고 피곤한 작업이며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이를 해소하여 게임 플레이 중 플레이어의 느끼게 되는 피로감을 줄여 결과적으로 플레이어의 게임 플레이 시간을 늘리게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7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552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위력 계산식</a:t>
            </a:r>
            <a:endParaRPr lang="en-US" altLang="ko-KR" sz="2400" dirty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1478A3DA-57CD-4D57-AF42-65DCFF026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924494"/>
              </p:ext>
            </p:extLst>
          </p:nvPr>
        </p:nvGraphicFramePr>
        <p:xfrm>
          <a:off x="1342707" y="1262368"/>
          <a:ext cx="9506585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1621330040"/>
                    </a:ext>
                  </a:extLst>
                </a:gridCol>
                <a:gridCol w="8094980">
                  <a:extLst>
                    <a:ext uri="{9D8B030D-6E8A-4147-A177-3AD203B41FA5}">
                      <a16:colId xmlns:a16="http://schemas.microsoft.com/office/drawing/2014/main" val="53861969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계산식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597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위력 계산식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위력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위력 수치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위력 수치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 위력 수치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계산 결과가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이하일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보정한다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561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 계산식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토스 결과 앞면이 나온 코인의 숫자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×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06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65361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용어 설명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876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위력 수치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스킬이 가지고 있는 고유의 위력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364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사용한 일반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진행 시 코인 토스를 진행하여 스킬 위력에 변동을 주는 요소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7801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값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토스 결과가 앞면일 경우 변동을 주는 수치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값이 양수일 경우 더하기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플러스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값이 음수 일 경우 빼기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마이너스 코인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이라고 부른다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657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개수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스킬이 가지고 있는 코인의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3869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위력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코인 토스 결과로 앞면이 나온 코인 값을 모두 합한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01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위력 수치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진행 시에만 스킬 위력에 변동을 주는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779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 위력 수치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및 공격 시 스킬 위력에 변동을 주는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177598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3067BA64-9609-41C4-B7EF-68E9AE6050F8}"/>
              </a:ext>
            </a:extLst>
          </p:cNvPr>
          <p:cNvGrpSpPr>
            <a:grpSpLocks noChangeAspect="1"/>
          </p:cNvGrpSpPr>
          <p:nvPr/>
        </p:nvGrpSpPr>
        <p:grpSpPr>
          <a:xfrm>
            <a:off x="2474876" y="2377647"/>
            <a:ext cx="4295846" cy="1338397"/>
            <a:chOff x="2671894" y="2711025"/>
            <a:chExt cx="3424106" cy="10668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71596C7-7462-4C0E-832B-1F274CDA5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8" t="48765" r="23437" b="35679"/>
            <a:stretch/>
          </p:blipFill>
          <p:spPr>
            <a:xfrm>
              <a:off x="2671895" y="2711025"/>
              <a:ext cx="3424105" cy="1066801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5593138-359E-469E-9AFA-5D6F832EB03E}"/>
                </a:ext>
              </a:extLst>
            </p:cNvPr>
            <p:cNvSpPr/>
            <p:nvPr/>
          </p:nvSpPr>
          <p:spPr>
            <a:xfrm>
              <a:off x="3226593" y="3128962"/>
              <a:ext cx="261938" cy="40005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F61815C-94F7-424C-82DC-E139733ECA39}"/>
                </a:ext>
              </a:extLst>
            </p:cNvPr>
            <p:cNvSpPr/>
            <p:nvPr/>
          </p:nvSpPr>
          <p:spPr>
            <a:xfrm>
              <a:off x="3579018" y="2843213"/>
              <a:ext cx="361950" cy="209550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99E0CF-1859-4F31-BE8D-B837773E93E2}"/>
                </a:ext>
              </a:extLst>
            </p:cNvPr>
            <p:cNvSpPr/>
            <p:nvPr/>
          </p:nvSpPr>
          <p:spPr>
            <a:xfrm>
              <a:off x="4101307" y="2843213"/>
              <a:ext cx="463548" cy="209550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67AAA9-5C78-4F33-89C2-DE10A7188466}"/>
                </a:ext>
              </a:extLst>
            </p:cNvPr>
            <p:cNvSpPr txBox="1"/>
            <p:nvPr/>
          </p:nvSpPr>
          <p:spPr>
            <a:xfrm>
              <a:off x="2671894" y="3543025"/>
              <a:ext cx="989408" cy="220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>
                  <a:solidFill>
                    <a:schemeClr val="bg1"/>
                  </a:solidFill>
                </a:rPr>
                <a:t>기본 위력 수치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5C55CD9-D310-482A-96AF-E115AC569746}"/>
                </a:ext>
              </a:extLst>
            </p:cNvPr>
            <p:cNvCxnSpPr>
              <a:cxnSpLocks/>
              <a:stCxn id="8" idx="1"/>
              <a:endCxn id="13" idx="0"/>
            </p:cNvCxnSpPr>
            <p:nvPr/>
          </p:nvCxnSpPr>
          <p:spPr>
            <a:xfrm flipH="1">
              <a:off x="3166598" y="3328987"/>
              <a:ext cx="59995" cy="21403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EE2A6E-DA6B-424A-8A62-EE1F4E5880B4}"/>
                </a:ext>
              </a:extLst>
            </p:cNvPr>
            <p:cNvSpPr txBox="1"/>
            <p:nvPr/>
          </p:nvSpPr>
          <p:spPr>
            <a:xfrm>
              <a:off x="2671895" y="2721895"/>
              <a:ext cx="746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bg1"/>
                  </a:solidFill>
                </a:rPr>
                <a:t>코인 값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779F277-55D9-47C7-9AF8-0DC9086B16CB}"/>
                </a:ext>
              </a:extLst>
            </p:cNvPr>
            <p:cNvCxnSpPr>
              <a:cxnSpLocks/>
              <a:stCxn id="9" idx="1"/>
              <a:endCxn id="22" idx="3"/>
            </p:cNvCxnSpPr>
            <p:nvPr/>
          </p:nvCxnSpPr>
          <p:spPr>
            <a:xfrm flipH="1" flipV="1">
              <a:off x="3418679" y="2860395"/>
              <a:ext cx="160339" cy="8759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8A5578-3064-482C-8496-B7FE106DE45F}"/>
                </a:ext>
              </a:extLst>
            </p:cNvPr>
            <p:cNvSpPr txBox="1"/>
            <p:nvPr/>
          </p:nvSpPr>
          <p:spPr>
            <a:xfrm>
              <a:off x="5009486" y="2711025"/>
              <a:ext cx="872067" cy="220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</a:rPr>
                <a:t>코인 개수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865F28F-7699-41CB-B95C-65755468AAF1}"/>
                </a:ext>
              </a:extLst>
            </p:cNvPr>
            <p:cNvCxnSpPr>
              <a:cxnSpLocks/>
              <a:stCxn id="28" idx="1"/>
              <a:endCxn id="10" idx="3"/>
            </p:cNvCxnSpPr>
            <p:nvPr/>
          </p:nvCxnSpPr>
          <p:spPr>
            <a:xfrm flipH="1">
              <a:off x="4564855" y="2849525"/>
              <a:ext cx="444631" cy="12656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ECB725D-509C-489F-B208-6D202830F98E}"/>
              </a:ext>
            </a:extLst>
          </p:cNvPr>
          <p:cNvSpPr txBox="1"/>
          <p:nvPr/>
        </p:nvSpPr>
        <p:spPr>
          <a:xfrm>
            <a:off x="6855045" y="2337327"/>
            <a:ext cx="26628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예시</a:t>
            </a:r>
            <a:r>
              <a:rPr lang="en-US" altLang="ko-KR" sz="1000" b="1" dirty="0"/>
              <a:t>)</a:t>
            </a:r>
          </a:p>
          <a:p>
            <a:r>
              <a:rPr lang="ko-KR" altLang="en-US" sz="1000" b="1" dirty="0"/>
              <a:t>기본 위력 </a:t>
            </a:r>
            <a:r>
              <a:rPr lang="en-US" altLang="ko-KR" sz="1000" b="1" dirty="0"/>
              <a:t>7, </a:t>
            </a:r>
            <a:r>
              <a:rPr lang="ko-KR" altLang="en-US" sz="1000" b="1" dirty="0"/>
              <a:t>코인 값 </a:t>
            </a:r>
            <a:r>
              <a:rPr lang="en-US" altLang="ko-KR" sz="1000" b="1" dirty="0"/>
              <a:t>2, </a:t>
            </a:r>
            <a:r>
              <a:rPr lang="ko-KR" altLang="en-US" sz="1000" b="1" dirty="0"/>
              <a:t>코인 개수 </a:t>
            </a:r>
            <a:r>
              <a:rPr lang="en-US" altLang="ko-KR" sz="1000" b="1" dirty="0"/>
              <a:t>4</a:t>
            </a:r>
          </a:p>
          <a:p>
            <a:r>
              <a:rPr lang="ko-KR" altLang="en-US" sz="1000" b="1" dirty="0"/>
              <a:t>합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위력 </a:t>
            </a:r>
            <a:r>
              <a:rPr lang="en-US" altLang="ko-KR" sz="1000" b="1" dirty="0"/>
              <a:t>– 2, </a:t>
            </a:r>
            <a:r>
              <a:rPr lang="ko-KR" altLang="en-US" sz="1000" b="1" dirty="0"/>
              <a:t>최종 위력 </a:t>
            </a:r>
            <a:r>
              <a:rPr lang="en-US" altLang="ko-KR" sz="1000" b="1" dirty="0"/>
              <a:t>+ 1</a:t>
            </a:r>
          </a:p>
          <a:p>
            <a:r>
              <a:rPr lang="ko-KR" altLang="en-US" sz="1000" b="1" dirty="0"/>
              <a:t>앞면이 나온 개수</a:t>
            </a:r>
            <a:r>
              <a:rPr lang="en-US" altLang="ko-KR" sz="1000" b="1" dirty="0"/>
              <a:t>(= </a:t>
            </a:r>
            <a:r>
              <a:rPr lang="ko-KR" altLang="en-US" sz="1000" b="1" dirty="0"/>
              <a:t>코인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앞면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3</a:t>
            </a:r>
          </a:p>
          <a:p>
            <a:endParaRPr lang="en-US" altLang="ko-KR" sz="1000" b="1" dirty="0"/>
          </a:p>
          <a:p>
            <a:r>
              <a:rPr lang="ko-KR" altLang="en-US" sz="1000" b="1" dirty="0"/>
              <a:t>기본 위력 </a:t>
            </a:r>
            <a:r>
              <a:rPr lang="en-US" altLang="ko-KR" sz="1000" b="1" dirty="0"/>
              <a:t>7</a:t>
            </a:r>
          </a:p>
          <a:p>
            <a:r>
              <a:rPr lang="en-US" altLang="ko-KR" sz="1000" b="1" dirty="0"/>
              <a:t>+ (</a:t>
            </a:r>
            <a:r>
              <a:rPr lang="ko-KR" altLang="en-US" sz="1000" b="1" dirty="0"/>
              <a:t>코인 위력 </a:t>
            </a:r>
            <a:r>
              <a:rPr lang="en-US" altLang="ko-KR" sz="1000" b="1" dirty="0"/>
              <a:t>= </a:t>
            </a:r>
            <a:r>
              <a:rPr lang="ko-KR" altLang="en-US" sz="1000" b="1" dirty="0"/>
              <a:t>코인 값 </a:t>
            </a:r>
            <a:r>
              <a:rPr lang="en-US" altLang="ko-KR" sz="1000" b="1" dirty="0"/>
              <a:t>2 × </a:t>
            </a:r>
            <a:r>
              <a:rPr lang="ko-KR" altLang="en-US" sz="1000" b="1" dirty="0"/>
              <a:t>코인 앞면 </a:t>
            </a:r>
            <a:r>
              <a:rPr lang="en-US" altLang="ko-KR" sz="1000" b="1" dirty="0"/>
              <a:t>3)</a:t>
            </a:r>
          </a:p>
          <a:p>
            <a:r>
              <a:rPr lang="en-US" altLang="ko-KR" sz="1000" b="1" dirty="0"/>
              <a:t>+ </a:t>
            </a:r>
            <a:r>
              <a:rPr lang="ko-KR" altLang="en-US" sz="1000" b="1" dirty="0"/>
              <a:t>합 위력 </a:t>
            </a:r>
            <a:r>
              <a:rPr lang="en-US" altLang="ko-KR" sz="1000" b="1" dirty="0"/>
              <a:t>(- 2)</a:t>
            </a:r>
          </a:p>
          <a:p>
            <a:r>
              <a:rPr lang="en-US" altLang="ko-KR" sz="1000" b="1" dirty="0"/>
              <a:t>+ </a:t>
            </a:r>
            <a:r>
              <a:rPr lang="ko-KR" altLang="en-US" sz="1000" b="1" dirty="0"/>
              <a:t>최종 위력 </a:t>
            </a:r>
            <a:r>
              <a:rPr lang="en-US" altLang="ko-KR" sz="1000" b="1" dirty="0"/>
              <a:t>1</a:t>
            </a:r>
          </a:p>
          <a:p>
            <a:r>
              <a:rPr lang="en-US" altLang="ko-KR" sz="1000" b="1" dirty="0"/>
              <a:t>= 12</a:t>
            </a:r>
          </a:p>
        </p:txBody>
      </p:sp>
    </p:spTree>
    <p:extLst>
      <p:ext uri="{BB962C8B-B14F-4D97-AF65-F5344CB8AC3E}">
        <p14:creationId xmlns:p14="http://schemas.microsoft.com/office/powerpoint/2010/main" val="3561284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CC29E37-0354-46B5-8C2A-34DD6EBC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65125"/>
            <a:ext cx="10801984" cy="5872163"/>
          </a:xfrm>
        </p:spPr>
        <p:txBody>
          <a:bodyPr/>
          <a:lstStyle/>
          <a:p>
            <a:pPr algn="ctr"/>
            <a:r>
              <a:rPr lang="en-US" altLang="ko-KR" sz="6600" b="1" dirty="0"/>
              <a:t>Q &amp; A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3919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249B9B-DB69-4674-B4B3-BD2D9E0E6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2970"/>
              </p:ext>
            </p:extLst>
          </p:nvPr>
        </p:nvGraphicFramePr>
        <p:xfrm>
          <a:off x="1032767" y="1503892"/>
          <a:ext cx="10126464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6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정의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합 시스템이란 턴제 게임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‘Limbus Company’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에서 적의 공격을 저지하는 시스템이다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 시스템의 기본은 적이 사용하는 스킬을 자신의 스킬로 막아내는 것이며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합을 하는 과정에서 특수한 상황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대상 변경 불가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광역 대상 스킬 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제외한 대부분의 상황에서 상대의 스킬 사용 대상을 강제로 변경하고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합 승리 시에는 상대의 스킬을 취소 시킬 수도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플레이어들은 합 시스템을 최대한 활용하여 전투에서 방생하는 손해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피해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를 최소화하고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목표를 달성하는 것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전투의 승리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을 목표로 하게 된다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294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614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턴제 게임의 전투는 서로의 턴을 번갈아 가며 진행하기 때문에 상대의 행동에 대응하는 것은 예측을 하는 것이 아니면 불가능하고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 그렇기에 전투가 정적이고 변수를 만들기 힘들다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Limbus Company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의 전투는 합 시스템을 이용하여 상대의 행동에 보고 판단하고 대응할 수 있다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이러한 변화는 실시간 전투에서나 할 수 있는 패링과 같은 행동을 턴제 전투에서 재현한 것으로 전투의 변수를 늘리고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</a:rPr>
                        <a:t> 다른 시스템과 연계 및 활용하여 전략의 가짓수를 또한 증가 시켜 플레이어가 전투에서 느낄 수 있는 재미를 극대화 시키는 결과를 만들어낸다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6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38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상세 설명</a:t>
            </a:r>
            <a:endParaRPr lang="en-US" altLang="ko-KR" sz="2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A2C91B7-E40B-48F3-BCCA-CD5820568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778265"/>
              </p:ext>
            </p:extLst>
          </p:nvPr>
        </p:nvGraphicFramePr>
        <p:xfrm>
          <a:off x="2109311" y="1826389"/>
          <a:ext cx="7973378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79569908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766656903"/>
                    </a:ext>
                  </a:extLst>
                </a:gridCol>
                <a:gridCol w="6118543">
                  <a:extLst>
                    <a:ext uri="{9D8B030D-6E8A-4147-A177-3AD203B41FA5}">
                      <a16:colId xmlns:a16="http://schemas.microsoft.com/office/drawing/2014/main" val="184185599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합 시도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필요 조건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타겟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방어자가 공격자의 스킬 타겟일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공격자가 광역 스킬 사용시 방어자가 메인 타겟일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스킬이 타겟 변경 가능하고 속도가 방어자보다 낮을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7301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타입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스킬이 합 불가 스킬이 아닌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일반 공격 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각성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E.G.O.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방어자의 스킬이 특수 수비 스킬인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44180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합 진행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시작 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공격자의 스킬 타겟을 방어자로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모두 행동 가능 상태가 아닐 경우 합을 진행하지 않고 스킬 진행으로 넘어간다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29518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진행 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공격자와 방어자는 코인 시스템으로 스킬 위력을 계산한다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양측의 스킬 위력을 비교하고 합 횟수가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양측의 스킬 위력이 다를 경우 낮은 측의 코인을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파괴한다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종료 조건이 만족될 때까지 위에 규칙을 반복한다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9485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합 종료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중 코인이 모두 파괴된 측이 발생할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양측 중 행동 불능인 측이 발생할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232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87D354A-29BA-4F82-8B37-A05C09271263}"/>
              </a:ext>
            </a:extLst>
          </p:cNvPr>
          <p:cNvSpPr txBox="1"/>
          <p:nvPr/>
        </p:nvSpPr>
        <p:spPr>
          <a:xfrm>
            <a:off x="1524000" y="583717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코인 시스템 </a:t>
            </a:r>
            <a:r>
              <a:rPr lang="en-US" altLang="ko-KR" sz="1000" dirty="0"/>
              <a:t>: Limbus Company</a:t>
            </a:r>
            <a:r>
              <a:rPr lang="ko-KR" altLang="en-US" sz="1000" dirty="0"/>
              <a:t>의 모든 스킬은 코인을 가지고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스킬 진행 시 코인 토스를 진행하고</a:t>
            </a:r>
            <a:r>
              <a:rPr lang="en-US" altLang="ko-KR" sz="1000" dirty="0"/>
              <a:t>, </a:t>
            </a:r>
            <a:r>
              <a:rPr lang="ko-KR" altLang="en-US" sz="1000" dirty="0"/>
              <a:t>코인 토스의 결과에 따라서 스킬 효과를 적용한다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[</a:t>
            </a:r>
            <a:r>
              <a:rPr lang="ko-KR" altLang="en-US" sz="1000" dirty="0"/>
              <a:t>코인 토스 시 앞면이 나올 확률 </a:t>
            </a:r>
            <a:r>
              <a:rPr lang="en-US" altLang="ko-KR" sz="1000" dirty="0"/>
              <a:t>: </a:t>
            </a:r>
            <a:r>
              <a:rPr lang="ko-KR" altLang="en-US" sz="1000" dirty="0"/>
              <a:t>기본 </a:t>
            </a:r>
            <a:r>
              <a:rPr lang="en-US" altLang="ko-KR" sz="1000" dirty="0"/>
              <a:t>50% + </a:t>
            </a:r>
            <a:r>
              <a:rPr lang="ko-KR" altLang="en-US" sz="1000" dirty="0"/>
              <a:t>스킬 사용자의 정신력 </a:t>
            </a:r>
            <a:r>
              <a:rPr lang="en-US" altLang="ko-KR" sz="1000" dirty="0"/>
              <a:t>(-45 ~ +45, </a:t>
            </a:r>
            <a:r>
              <a:rPr lang="ko-KR" altLang="en-US" sz="1000" dirty="0"/>
              <a:t>정신력을 가지지 않을 경우 </a:t>
            </a:r>
            <a:r>
              <a:rPr lang="en-US" altLang="ko-KR" sz="1000" dirty="0"/>
              <a:t>0</a:t>
            </a:r>
            <a:r>
              <a:rPr lang="ko-KR" altLang="en-US" sz="1000" dirty="0"/>
              <a:t>으로 계산한다</a:t>
            </a:r>
            <a:r>
              <a:rPr lang="en-US" altLang="ko-KR" sz="1000" dirty="0"/>
              <a:t>.)]</a:t>
            </a:r>
          </a:p>
        </p:txBody>
      </p:sp>
    </p:spTree>
    <p:extLst>
      <p:ext uri="{BB962C8B-B14F-4D97-AF65-F5344CB8AC3E}">
        <p14:creationId xmlns:p14="http://schemas.microsoft.com/office/powerpoint/2010/main" val="36168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합 시스템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분류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854FB9-DD29-4ED0-94F3-0A4E6AE2E3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73" y="1268413"/>
            <a:ext cx="10698253" cy="49376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DB55933-21A1-439F-80F3-73D033997AD4}"/>
              </a:ext>
            </a:extLst>
          </p:cNvPr>
          <p:cNvSpPr/>
          <p:nvPr/>
        </p:nvSpPr>
        <p:spPr>
          <a:xfrm>
            <a:off x="6637868" y="2184400"/>
            <a:ext cx="2142065" cy="219286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C9460C-0917-45B3-9B41-EC32DC0CDE4C}"/>
              </a:ext>
            </a:extLst>
          </p:cNvPr>
          <p:cNvSpPr/>
          <p:nvPr/>
        </p:nvSpPr>
        <p:spPr>
          <a:xfrm>
            <a:off x="2901642" y="2760133"/>
            <a:ext cx="3075825" cy="17653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B179E4-C0BE-496E-B26E-9B0F76049E4B}"/>
              </a:ext>
            </a:extLst>
          </p:cNvPr>
          <p:cNvGrpSpPr>
            <a:grpSpLocks noChangeAspect="1"/>
          </p:cNvGrpSpPr>
          <p:nvPr/>
        </p:nvGrpSpPr>
        <p:grpSpPr>
          <a:xfrm>
            <a:off x="3783109" y="4584700"/>
            <a:ext cx="4384480" cy="1539874"/>
            <a:chOff x="2175933" y="3367759"/>
            <a:chExt cx="4546599" cy="1596812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BCC31C3-4509-4432-966A-F7B26E5013EA}"/>
                </a:ext>
              </a:extLst>
            </p:cNvPr>
            <p:cNvCxnSpPr>
              <a:cxnSpLocks/>
            </p:cNvCxnSpPr>
            <p:nvPr/>
          </p:nvCxnSpPr>
          <p:spPr>
            <a:xfrm>
              <a:off x="2175933" y="4207934"/>
              <a:ext cx="0" cy="74718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DFB8C63-E00A-4FAC-A5C7-A87A489366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5933" y="4955118"/>
              <a:ext cx="4546599" cy="945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9B12C04-6F0A-48EB-A75D-C7D731A60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5933" y="3367759"/>
              <a:ext cx="593900" cy="84017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A3D9DA1-2D2F-47B3-A11A-AB0CA05480DA}"/>
                </a:ext>
              </a:extLst>
            </p:cNvPr>
            <p:cNvCxnSpPr>
              <a:cxnSpLocks/>
            </p:cNvCxnSpPr>
            <p:nvPr/>
          </p:nvCxnSpPr>
          <p:spPr>
            <a:xfrm>
              <a:off x="6722532" y="4207934"/>
              <a:ext cx="0" cy="74718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E46909A-0BCE-4193-84B2-DDA89B506FB3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128632" y="3367759"/>
              <a:ext cx="593900" cy="84017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F523FB4-1D98-4BBD-8629-C0F20AAF8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9833" y="3372486"/>
              <a:ext cx="3358798" cy="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6157EA8-A7D5-4EE8-95DC-4D799AD1BEBE}"/>
              </a:ext>
            </a:extLst>
          </p:cNvPr>
          <p:cNvSpPr txBox="1"/>
          <p:nvPr/>
        </p:nvSpPr>
        <p:spPr>
          <a:xfrm>
            <a:off x="2901642" y="2357533"/>
            <a:ext cx="257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수감자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A72F8D-343E-4CDB-BDFB-C8B0B21B74EA}"/>
              </a:ext>
            </a:extLst>
          </p:cNvPr>
          <p:cNvSpPr txBox="1"/>
          <p:nvPr/>
        </p:nvSpPr>
        <p:spPr>
          <a:xfrm>
            <a:off x="6637868" y="1815068"/>
            <a:ext cx="214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>
                <a:solidFill>
                  <a:schemeClr val="bg1"/>
                </a:solidFill>
              </a:rPr>
              <a:t>적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226D58-B6EB-441E-B275-A3FAEF4EC3AA}"/>
              </a:ext>
            </a:extLst>
          </p:cNvPr>
          <p:cNvSpPr txBox="1"/>
          <p:nvPr/>
        </p:nvSpPr>
        <p:spPr>
          <a:xfrm>
            <a:off x="8167589" y="5791431"/>
            <a:ext cx="257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조작 패널 관련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8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수감자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74C412-026B-46CE-BBE2-36B977D769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6" t="-2" r="44294" b="38016"/>
          <a:stretch/>
        </p:blipFill>
        <p:spPr>
          <a:xfrm>
            <a:off x="4620606" y="1559072"/>
            <a:ext cx="2950787" cy="43875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663570-5EA4-4CC7-B7DE-BD0747A8C8E6}"/>
              </a:ext>
            </a:extLst>
          </p:cNvPr>
          <p:cNvSpPr txBox="1"/>
          <p:nvPr/>
        </p:nvSpPr>
        <p:spPr>
          <a:xfrm>
            <a:off x="2286028" y="1700272"/>
            <a:ext cx="233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속도 수치 표시</a:t>
            </a:r>
            <a:endParaRPr lang="en-US" altLang="ko-KR" sz="1400" b="1" dirty="0"/>
          </a:p>
          <a:p>
            <a:r>
              <a:rPr lang="ko-KR" altLang="en-US" sz="1400" dirty="0"/>
              <a:t>현재 캐릭터의 속도</a:t>
            </a:r>
            <a:r>
              <a:rPr lang="en-US" altLang="ko-KR" sz="14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FF703-EE7B-4C41-BA94-EAA7AAA56C86}"/>
              </a:ext>
            </a:extLst>
          </p:cNvPr>
          <p:cNvSpPr txBox="1"/>
          <p:nvPr/>
        </p:nvSpPr>
        <p:spPr>
          <a:xfrm>
            <a:off x="8019537" y="4016579"/>
            <a:ext cx="34771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설정 스킬 칸</a:t>
            </a:r>
            <a:endParaRPr lang="en-US" altLang="ko-KR" sz="1400" b="1" dirty="0"/>
          </a:p>
          <a:p>
            <a:r>
              <a:rPr lang="ko-KR" altLang="en-US" sz="1400" dirty="0"/>
              <a:t>이번 턴에 사용 준비된 스킬의 아이콘이 위치하는 칸</a:t>
            </a:r>
            <a:r>
              <a:rPr lang="en-US" altLang="ko-KR" sz="1400" dirty="0"/>
              <a:t>.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D35AD0D6-D735-4F0A-9020-4D8DC09E927C}"/>
              </a:ext>
            </a:extLst>
          </p:cNvPr>
          <p:cNvCxnSpPr>
            <a:stCxn id="20" idx="1"/>
            <a:endCxn id="2" idx="1"/>
          </p:cNvCxnSpPr>
          <p:nvPr/>
        </p:nvCxnSpPr>
        <p:spPr>
          <a:xfrm rot="10800000" flipH="1" flipV="1">
            <a:off x="2286027" y="1961882"/>
            <a:ext cx="3186085" cy="676890"/>
          </a:xfrm>
          <a:prstGeom prst="bentConnector3">
            <a:avLst>
              <a:gd name="adj1" fmla="val -7175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DDBED92-340B-4A4E-BA14-4848F090CE2C}"/>
              </a:ext>
            </a:extLst>
          </p:cNvPr>
          <p:cNvCxnSpPr>
            <a:cxnSpLocks/>
            <a:stCxn id="12" idx="5"/>
            <a:endCxn id="26" idx="1"/>
          </p:cNvCxnSpPr>
          <p:nvPr/>
        </p:nvCxnSpPr>
        <p:spPr>
          <a:xfrm rot="16200000" flipH="1">
            <a:off x="6495061" y="2861435"/>
            <a:ext cx="1496468" cy="1552483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63F037B-8BC5-4E95-9651-B1FB074E4658}"/>
              </a:ext>
            </a:extLst>
          </p:cNvPr>
          <p:cNvSpPr/>
          <p:nvPr/>
        </p:nvSpPr>
        <p:spPr>
          <a:xfrm>
            <a:off x="5472113" y="2347913"/>
            <a:ext cx="285610" cy="58171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1CD34AB-A8E1-458B-ACEE-4A30BE8357BF}"/>
              </a:ext>
            </a:extLst>
          </p:cNvPr>
          <p:cNvSpPr>
            <a:spLocks noChangeAspect="1"/>
          </p:cNvSpPr>
          <p:nvPr/>
        </p:nvSpPr>
        <p:spPr>
          <a:xfrm>
            <a:off x="5819636" y="2242025"/>
            <a:ext cx="758497" cy="75849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1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적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846553-1693-451C-B9CA-AD0575B34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5" t="657" r="36432" b="35525"/>
          <a:stretch/>
        </p:blipFill>
        <p:spPr>
          <a:xfrm>
            <a:off x="3758213" y="1309407"/>
            <a:ext cx="4675572" cy="48868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F5ED9F-C4CB-4803-AD25-93651E637FDD}"/>
              </a:ext>
            </a:extLst>
          </p:cNvPr>
          <p:cNvSpPr txBox="1"/>
          <p:nvPr/>
        </p:nvSpPr>
        <p:spPr>
          <a:xfrm>
            <a:off x="8897006" y="2840944"/>
            <a:ext cx="259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부위 마크</a:t>
            </a:r>
            <a:endParaRPr lang="en-US" altLang="ko-KR" sz="1400" b="1" dirty="0"/>
          </a:p>
          <a:p>
            <a:r>
              <a:rPr lang="ko-KR" altLang="en-US" sz="1400" dirty="0"/>
              <a:t>스킬을 사용할 부위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D88608-5D71-43E1-81C5-6A1E5894037E}"/>
              </a:ext>
            </a:extLst>
          </p:cNvPr>
          <p:cNvSpPr txBox="1"/>
          <p:nvPr/>
        </p:nvSpPr>
        <p:spPr>
          <a:xfrm>
            <a:off x="1136521" y="1360626"/>
            <a:ext cx="246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속도 수치 표시</a:t>
            </a:r>
            <a:endParaRPr lang="en-US" altLang="ko-KR" sz="1400" b="1" dirty="0"/>
          </a:p>
          <a:p>
            <a:r>
              <a:rPr lang="ko-KR" altLang="en-US" sz="1400" dirty="0"/>
              <a:t>해당 스킬을 사용할 속도</a:t>
            </a:r>
            <a:r>
              <a:rPr lang="en-US" altLang="ko-KR" sz="14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747E1-12A3-4D60-95EA-E5D2FAD0B211}"/>
              </a:ext>
            </a:extLst>
          </p:cNvPr>
          <p:cNvSpPr txBox="1"/>
          <p:nvPr/>
        </p:nvSpPr>
        <p:spPr>
          <a:xfrm>
            <a:off x="1136521" y="4230427"/>
            <a:ext cx="2771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설정 스킬 칸</a:t>
            </a:r>
            <a:endParaRPr lang="en-US" altLang="ko-KR" sz="1400" b="1" dirty="0"/>
          </a:p>
          <a:p>
            <a:r>
              <a:rPr lang="ko-KR" altLang="en-US" sz="1400" dirty="0"/>
              <a:t>이번 턴에 사용 준비된 스킬의 아이콘이 위치하는 칸</a:t>
            </a:r>
            <a:r>
              <a:rPr lang="en-US" altLang="ko-KR" sz="1400" dirty="0"/>
              <a:t>.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EC2D862-5FB7-4F96-89FB-305EB9A88A16}"/>
              </a:ext>
            </a:extLst>
          </p:cNvPr>
          <p:cNvCxnSpPr>
            <a:cxnSpLocks/>
            <a:stCxn id="15" idx="1"/>
            <a:endCxn id="18" idx="2"/>
          </p:cNvCxnSpPr>
          <p:nvPr/>
        </p:nvCxnSpPr>
        <p:spPr>
          <a:xfrm rot="10800000" flipH="1" flipV="1">
            <a:off x="1136521" y="1622236"/>
            <a:ext cx="3922922" cy="394292"/>
          </a:xfrm>
          <a:prstGeom prst="bentConnector4">
            <a:avLst>
              <a:gd name="adj1" fmla="val -5827"/>
              <a:gd name="adj2" fmla="val 157977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D8EB53-4F8C-4AD2-9605-FF2645122C40}"/>
              </a:ext>
            </a:extLst>
          </p:cNvPr>
          <p:cNvSpPr/>
          <p:nvPr/>
        </p:nvSpPr>
        <p:spPr>
          <a:xfrm>
            <a:off x="4916638" y="1725670"/>
            <a:ext cx="285610" cy="29085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DC3641C-40A4-4B17-B493-5299EF23E4F7}"/>
              </a:ext>
            </a:extLst>
          </p:cNvPr>
          <p:cNvSpPr>
            <a:spLocks noChangeAspect="1"/>
          </p:cNvSpPr>
          <p:nvPr/>
        </p:nvSpPr>
        <p:spPr>
          <a:xfrm>
            <a:off x="5423874" y="2001905"/>
            <a:ext cx="606978" cy="60697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F96252B-0370-4F76-97FC-8F910C301526}"/>
              </a:ext>
            </a:extLst>
          </p:cNvPr>
          <p:cNvSpPr/>
          <p:nvPr/>
        </p:nvSpPr>
        <p:spPr>
          <a:xfrm>
            <a:off x="6859457" y="1382851"/>
            <a:ext cx="382717" cy="36504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47A72C15-23E4-4795-8CE9-9D9CB536FA94}"/>
              </a:ext>
            </a:extLst>
          </p:cNvPr>
          <p:cNvCxnSpPr>
            <a:cxnSpLocks/>
            <a:stCxn id="19" idx="4"/>
            <a:endCxn id="16" idx="1"/>
          </p:cNvCxnSpPr>
          <p:nvPr/>
        </p:nvCxnSpPr>
        <p:spPr>
          <a:xfrm rot="5400000">
            <a:off x="2436504" y="1308900"/>
            <a:ext cx="1990876" cy="4590842"/>
          </a:xfrm>
          <a:prstGeom prst="bentConnector4">
            <a:avLst>
              <a:gd name="adj1" fmla="val 40724"/>
              <a:gd name="adj2" fmla="val 104979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03086EC-D0FC-4569-9FD7-2042F7E5B84A}"/>
              </a:ext>
            </a:extLst>
          </p:cNvPr>
          <p:cNvCxnSpPr>
            <a:cxnSpLocks/>
            <a:stCxn id="28" idx="2"/>
            <a:endCxn id="14" idx="1"/>
          </p:cNvCxnSpPr>
          <p:nvPr/>
        </p:nvCxnSpPr>
        <p:spPr>
          <a:xfrm rot="16200000" flipH="1">
            <a:off x="7296582" y="1502129"/>
            <a:ext cx="1354659" cy="1846190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E3A8385-0227-41F5-8779-116D4D86A1E8}"/>
              </a:ext>
            </a:extLst>
          </p:cNvPr>
          <p:cNvSpPr txBox="1"/>
          <p:nvPr/>
        </p:nvSpPr>
        <p:spPr>
          <a:xfrm>
            <a:off x="8897006" y="3276320"/>
            <a:ext cx="2599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/>
              <a:t>적이 다수의 부위를 가지고 있을 경우 스킬을 사용하는 부위를 구분하는 마크가 나타난다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882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조작 패널 관련 </a:t>
            </a:r>
            <a:r>
              <a:rPr lang="en-US" altLang="ko-KR" sz="2400" dirty="0"/>
              <a:t>UI </a:t>
            </a:r>
            <a:r>
              <a:rPr lang="ko-KR" altLang="en-US" sz="2400" dirty="0"/>
              <a:t>상세 설명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F6D732-F62D-41C8-B1E7-5973333BE97D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3" y="2279286"/>
            <a:ext cx="10808203" cy="2947128"/>
            <a:chOff x="2670652" y="2038657"/>
            <a:chExt cx="6850695" cy="186801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DDF7897-319A-4D64-A194-3B4764701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11" t="62542" r="17986"/>
            <a:stretch/>
          </p:blipFill>
          <p:spPr>
            <a:xfrm>
              <a:off x="2670652" y="2038657"/>
              <a:ext cx="6850695" cy="1868014"/>
            </a:xfrm>
            <a:prstGeom prst="rect">
              <a:avLst/>
            </a:prstGeom>
          </p:spPr>
        </p:pic>
        <p:sp>
          <p:nvSpPr>
            <p:cNvPr id="30" name="사다리꼴 29">
              <a:extLst>
                <a:ext uri="{FF2B5EF4-FFF2-40B4-BE49-F238E27FC236}">
                  <a16:creationId xmlns:a16="http://schemas.microsoft.com/office/drawing/2014/main" id="{6188FB23-7B7A-48BB-BA1D-7FDA3F9280D5}"/>
                </a:ext>
              </a:extLst>
            </p:cNvPr>
            <p:cNvSpPr/>
            <p:nvPr/>
          </p:nvSpPr>
          <p:spPr>
            <a:xfrm>
              <a:off x="3894466" y="2198735"/>
              <a:ext cx="4086224" cy="690840"/>
            </a:xfrm>
            <a:prstGeom prst="trapezoid">
              <a:avLst>
                <a:gd name="adj" fmla="val 73071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6FF08E8-A92C-4AE0-AF80-5DDC5FE367CA}"/>
              </a:ext>
            </a:extLst>
          </p:cNvPr>
          <p:cNvSpPr txBox="1"/>
          <p:nvPr/>
        </p:nvSpPr>
        <p:spPr>
          <a:xfrm>
            <a:off x="1952468" y="5343518"/>
            <a:ext cx="2600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수감자별 속도</a:t>
            </a:r>
            <a:endParaRPr lang="en-US" altLang="ko-KR" sz="1400" b="1" dirty="0"/>
          </a:p>
          <a:p>
            <a:r>
              <a:rPr lang="ko-KR" altLang="en-US" sz="1400" dirty="0"/>
              <a:t>현재 턴 수감자들의 개별 속도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07026-8B1A-4639-A79E-9B15A957025D}"/>
              </a:ext>
            </a:extLst>
          </p:cNvPr>
          <p:cNvSpPr txBox="1"/>
          <p:nvPr/>
        </p:nvSpPr>
        <p:spPr>
          <a:xfrm>
            <a:off x="1574191" y="1390084"/>
            <a:ext cx="4321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사용 가능 스킬 아이콘</a:t>
            </a:r>
            <a:endParaRPr lang="en-US" altLang="ko-KR" sz="1400" b="1" dirty="0"/>
          </a:p>
          <a:p>
            <a:r>
              <a:rPr lang="ko-KR" altLang="en-US" sz="1400" dirty="0"/>
              <a:t>수감자에게 행동을 명령할 수 있는 스킬의 아이콘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2CDFE-ABE0-47F5-B67A-63B37FDBF2C2}"/>
              </a:ext>
            </a:extLst>
          </p:cNvPr>
          <p:cNvSpPr txBox="1"/>
          <p:nvPr/>
        </p:nvSpPr>
        <p:spPr>
          <a:xfrm>
            <a:off x="7328902" y="1390084"/>
            <a:ext cx="417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행동 시작 버튼</a:t>
            </a:r>
            <a:endParaRPr lang="en-US" altLang="ko-KR" sz="1400" b="1" dirty="0"/>
          </a:p>
          <a:p>
            <a:r>
              <a:rPr lang="ko-KR" altLang="en-US" sz="1400" dirty="0"/>
              <a:t>수감자에게 준비된 스킬 사용 명령을 내리는 버튼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97B1C9E-B7D7-4D66-9106-E006796ABD4A}"/>
              </a:ext>
            </a:extLst>
          </p:cNvPr>
          <p:cNvSpPr/>
          <p:nvPr/>
        </p:nvSpPr>
        <p:spPr>
          <a:xfrm>
            <a:off x="3005999" y="3687029"/>
            <a:ext cx="313700" cy="36504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11CCB1C-E71F-47A7-B5C6-D4FE94F54AA3}"/>
              </a:ext>
            </a:extLst>
          </p:cNvPr>
          <p:cNvSpPr>
            <a:spLocks noChangeAspect="1"/>
          </p:cNvSpPr>
          <p:nvPr/>
        </p:nvSpPr>
        <p:spPr>
          <a:xfrm>
            <a:off x="8872302" y="2414734"/>
            <a:ext cx="1324132" cy="132413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188A395-84DE-46D1-9114-4A0DA4BB4DA7}"/>
              </a:ext>
            </a:extLst>
          </p:cNvPr>
          <p:cNvCxnSpPr>
            <a:cxnSpLocks/>
            <a:stCxn id="48" idx="1"/>
            <a:endCxn id="30" idx="1"/>
          </p:cNvCxnSpPr>
          <p:nvPr/>
        </p:nvCxnSpPr>
        <p:spPr>
          <a:xfrm rot="10800000" flipH="1" flipV="1">
            <a:off x="1574191" y="1651694"/>
            <a:ext cx="1450128" cy="1425106"/>
          </a:xfrm>
          <a:prstGeom prst="bentConnector3">
            <a:avLst>
              <a:gd name="adj1" fmla="val -15764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CDE70765-A8A9-434E-8ED3-72D6546AC789}"/>
              </a:ext>
            </a:extLst>
          </p:cNvPr>
          <p:cNvCxnSpPr>
            <a:cxnSpLocks/>
            <a:stCxn id="47" idx="1"/>
            <a:endCxn id="17" idx="1"/>
          </p:cNvCxnSpPr>
          <p:nvPr/>
        </p:nvCxnSpPr>
        <p:spPr>
          <a:xfrm rot="10800000" flipH="1">
            <a:off x="1952467" y="3869552"/>
            <a:ext cx="1053531" cy="1735577"/>
          </a:xfrm>
          <a:prstGeom prst="bentConnector3">
            <a:avLst>
              <a:gd name="adj1" fmla="val -21698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38A3FED-8C4E-44DD-B2C6-D72DD7C6E92C}"/>
              </a:ext>
            </a:extLst>
          </p:cNvPr>
          <p:cNvCxnSpPr>
            <a:cxnSpLocks/>
            <a:stCxn id="16" idx="1"/>
            <a:endCxn id="18" idx="1"/>
          </p:cNvCxnSpPr>
          <p:nvPr/>
        </p:nvCxnSpPr>
        <p:spPr>
          <a:xfrm rot="10800000" flipH="1" flipV="1">
            <a:off x="7328901" y="1651693"/>
            <a:ext cx="1737315" cy="956955"/>
          </a:xfrm>
          <a:prstGeom prst="bentConnector4">
            <a:avLst>
              <a:gd name="adj1" fmla="val -13158"/>
              <a:gd name="adj2" fmla="val 53537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517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그림 141">
            <a:extLst>
              <a:ext uri="{FF2B5EF4-FFF2-40B4-BE49-F238E27FC236}">
                <a16:creationId xmlns:a16="http://schemas.microsoft.com/office/drawing/2014/main" id="{6FEA43E0-136E-4F8C-AB17-005744AD9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559" y="1801874"/>
            <a:ext cx="290566" cy="288280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4F703495-7FC3-4473-91A3-DAD3F0B41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559" y="4282129"/>
            <a:ext cx="290566" cy="288280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14B895C5-A24B-4D84-BDE7-0134A23B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78" y="4282129"/>
            <a:ext cx="290566" cy="28828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합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타겟 선택 과정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061DA3-0C96-4F58-B053-8A5B61A749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95326" y="1268412"/>
            <a:ext cx="2471584" cy="13552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5C871E-7B53-4757-BDC0-5576BD371A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3537412" y="1268412"/>
            <a:ext cx="2471584" cy="135520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BE29BA1-7DCC-415B-B685-AA7D2AB36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78" y="1801874"/>
            <a:ext cx="290566" cy="2882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4C5198E-A868-4A2D-AB74-0DDA19CA636C}"/>
              </a:ext>
            </a:extLst>
          </p:cNvPr>
          <p:cNvSpPr txBox="1"/>
          <p:nvPr/>
        </p:nvSpPr>
        <p:spPr>
          <a:xfrm>
            <a:off x="695326" y="2623618"/>
            <a:ext cx="2471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조작 패널의 스킬 마우스 클릭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BEE2BA-AC55-4183-AF22-E0416C7D051A}"/>
              </a:ext>
            </a:extLst>
          </p:cNvPr>
          <p:cNvSpPr txBox="1"/>
          <p:nvPr/>
        </p:nvSpPr>
        <p:spPr>
          <a:xfrm>
            <a:off x="3537412" y="2623618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스킬 선택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스킬 타겟 커서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스킬 설명 출력</a:t>
            </a:r>
            <a:endParaRPr lang="en-US" altLang="ko-KR" sz="1050" b="1" dirty="0"/>
          </a:p>
        </p:txBody>
      </p:sp>
      <p:sp>
        <p:nvSpPr>
          <p:cNvPr id="70" name="사다리꼴 69">
            <a:extLst>
              <a:ext uri="{FF2B5EF4-FFF2-40B4-BE49-F238E27FC236}">
                <a16:creationId xmlns:a16="http://schemas.microsoft.com/office/drawing/2014/main" id="{459AE802-127A-4308-B059-2C476972F5FC}"/>
              </a:ext>
            </a:extLst>
          </p:cNvPr>
          <p:cNvSpPr>
            <a:spLocks/>
          </p:cNvSpPr>
          <p:nvPr/>
        </p:nvSpPr>
        <p:spPr>
          <a:xfrm>
            <a:off x="1348529" y="2242696"/>
            <a:ext cx="1028133" cy="217287"/>
          </a:xfrm>
          <a:prstGeom prst="trapezoid">
            <a:avLst>
              <a:gd name="adj" fmla="val 7635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45599D5-C38A-4B71-8859-06762E63A8DC}"/>
              </a:ext>
            </a:extLst>
          </p:cNvPr>
          <p:cNvSpPr>
            <a:spLocks noChangeAspect="1"/>
          </p:cNvSpPr>
          <p:nvPr/>
        </p:nvSpPr>
        <p:spPr>
          <a:xfrm>
            <a:off x="1432159" y="2322078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24E682E0-7BC6-4810-B4BD-C8D1D20B4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238" y="2370680"/>
            <a:ext cx="147995" cy="195466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237D674-C69B-47E3-BDD0-5A3E6A19E1E4}"/>
              </a:ext>
            </a:extLst>
          </p:cNvPr>
          <p:cNvSpPr/>
          <p:nvPr/>
        </p:nvSpPr>
        <p:spPr>
          <a:xfrm>
            <a:off x="3641951" y="1270844"/>
            <a:ext cx="1103259" cy="6940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097750B-58FA-4B90-B74C-C0480C93076B}"/>
              </a:ext>
            </a:extLst>
          </p:cNvPr>
          <p:cNvSpPr>
            <a:spLocks noChangeAspect="1"/>
          </p:cNvSpPr>
          <p:nvPr/>
        </p:nvSpPr>
        <p:spPr>
          <a:xfrm>
            <a:off x="4255333" y="2498669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73FB429-5E29-4121-B714-D76DB08EC852}"/>
              </a:ext>
            </a:extLst>
          </p:cNvPr>
          <p:cNvSpPr>
            <a:spLocks noChangeAspect="1"/>
          </p:cNvSpPr>
          <p:nvPr/>
        </p:nvSpPr>
        <p:spPr>
          <a:xfrm>
            <a:off x="4286213" y="2385258"/>
            <a:ext cx="90165" cy="9016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D5519F66-C81A-42C2-A286-FB4740E296D5}"/>
              </a:ext>
            </a:extLst>
          </p:cNvPr>
          <p:cNvGrpSpPr/>
          <p:nvPr/>
        </p:nvGrpSpPr>
        <p:grpSpPr>
          <a:xfrm>
            <a:off x="3940528" y="2451469"/>
            <a:ext cx="339622" cy="215444"/>
            <a:chOff x="3940528" y="2451469"/>
            <a:chExt cx="339622" cy="215444"/>
          </a:xfrm>
        </p:grpSpPr>
        <p:sp>
          <p:nvSpPr>
            <p:cNvPr id="77" name="순서도: 다른 페이지 연결선 76">
              <a:extLst>
                <a:ext uri="{FF2B5EF4-FFF2-40B4-BE49-F238E27FC236}">
                  <a16:creationId xmlns:a16="http://schemas.microsoft.com/office/drawing/2014/main" id="{3309C95E-F94E-4D1E-AD05-A31C844FB750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A297407-5ABB-4B48-B6AC-020A05092C44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3C4138B-01C7-4279-A4FB-640C66AE5067}"/>
              </a:ext>
            </a:extLst>
          </p:cNvPr>
          <p:cNvGrpSpPr/>
          <p:nvPr/>
        </p:nvGrpSpPr>
        <p:grpSpPr>
          <a:xfrm>
            <a:off x="3972823" y="2307769"/>
            <a:ext cx="339622" cy="215444"/>
            <a:chOff x="6350489" y="2451469"/>
            <a:chExt cx="339622" cy="215444"/>
          </a:xfrm>
        </p:grpSpPr>
        <p:sp>
          <p:nvSpPr>
            <p:cNvPr id="98" name="순서도: 다른 페이지 연결선 97">
              <a:extLst>
                <a:ext uri="{FF2B5EF4-FFF2-40B4-BE49-F238E27FC236}">
                  <a16:creationId xmlns:a16="http://schemas.microsoft.com/office/drawing/2014/main" id="{A18CB1CF-A880-46B3-AF92-43454EB785C7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DA6C140-7CE2-4B54-92A3-E0367A67BE12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D7176D2-871F-468A-A46A-AB3499943F40}"/>
              </a:ext>
            </a:extLst>
          </p:cNvPr>
          <p:cNvGrpSpPr/>
          <p:nvPr/>
        </p:nvGrpSpPr>
        <p:grpSpPr>
          <a:xfrm>
            <a:off x="3302169" y="1283808"/>
            <a:ext cx="339622" cy="215444"/>
            <a:chOff x="6350489" y="2451469"/>
            <a:chExt cx="339622" cy="215444"/>
          </a:xfrm>
        </p:grpSpPr>
        <p:sp>
          <p:nvSpPr>
            <p:cNvPr id="102" name="순서도: 다른 페이지 연결선 101">
              <a:extLst>
                <a:ext uri="{FF2B5EF4-FFF2-40B4-BE49-F238E27FC236}">
                  <a16:creationId xmlns:a16="http://schemas.microsoft.com/office/drawing/2014/main" id="{E02FC798-799B-4276-89C8-F4F17E5856E4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23E24C8-44D6-4FEA-9E58-0D74E955492B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3.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901A811-9536-4677-A311-D040B944DD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9026371" y="1271007"/>
            <a:ext cx="2471584" cy="1355206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AE5111EF-4006-4F92-A3AF-76053D4C6F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183007" y="1271007"/>
            <a:ext cx="2471584" cy="1355206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9925BE90-016C-4EC7-9EA8-801D6708E3C3}"/>
              </a:ext>
            </a:extLst>
          </p:cNvPr>
          <p:cNvSpPr txBox="1"/>
          <p:nvPr/>
        </p:nvSpPr>
        <p:spPr>
          <a:xfrm>
            <a:off x="6183007" y="2626212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스킬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선택 상태에서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타겟에 마우스 오버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797BF2E-655F-47C7-A095-97C4A6B31493}"/>
              </a:ext>
            </a:extLst>
          </p:cNvPr>
          <p:cNvSpPr txBox="1"/>
          <p:nvPr/>
        </p:nvSpPr>
        <p:spPr>
          <a:xfrm>
            <a:off x="9025093" y="2626212"/>
            <a:ext cx="24715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타겟 스킬 설명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합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승률 출력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타겟 선 변환</a:t>
            </a:r>
            <a:endParaRPr lang="en-US" altLang="ko-KR" sz="1050" b="1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6F32B6-43E5-4D96-A104-1F20FFDE27A6}"/>
              </a:ext>
            </a:extLst>
          </p:cNvPr>
          <p:cNvSpPr/>
          <p:nvPr/>
        </p:nvSpPr>
        <p:spPr>
          <a:xfrm>
            <a:off x="10322844" y="1267103"/>
            <a:ext cx="1059982" cy="3996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2208C09-FCCE-4A9D-A6E8-DE172630DB99}"/>
              </a:ext>
            </a:extLst>
          </p:cNvPr>
          <p:cNvSpPr/>
          <p:nvPr/>
        </p:nvSpPr>
        <p:spPr>
          <a:xfrm>
            <a:off x="10207715" y="1267104"/>
            <a:ext cx="115129" cy="7085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D4C8B414-B773-4A79-AAA6-933DC0F9D4F5}"/>
              </a:ext>
            </a:extLst>
          </p:cNvPr>
          <p:cNvSpPr/>
          <p:nvPr/>
        </p:nvSpPr>
        <p:spPr>
          <a:xfrm>
            <a:off x="9026372" y="1660807"/>
            <a:ext cx="1181343" cy="35806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3852A616-29D1-4380-A425-97EC0C43D834}"/>
              </a:ext>
            </a:extLst>
          </p:cNvPr>
          <p:cNvSpPr>
            <a:spLocks noChangeAspect="1"/>
          </p:cNvSpPr>
          <p:nvPr/>
        </p:nvSpPr>
        <p:spPr>
          <a:xfrm>
            <a:off x="7198585" y="1809428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BAB363B2-0C06-4E52-A8BC-56E9F4AC6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632" y="1869950"/>
            <a:ext cx="147995" cy="195466"/>
          </a:xfrm>
          <a:prstGeom prst="rect">
            <a:avLst/>
          </a:prstGeom>
        </p:spPr>
      </p:pic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88E927E-7E32-4750-95F9-09B08AC2962C}"/>
              </a:ext>
            </a:extLst>
          </p:cNvPr>
          <p:cNvGrpSpPr/>
          <p:nvPr/>
        </p:nvGrpSpPr>
        <p:grpSpPr>
          <a:xfrm>
            <a:off x="9982583" y="1475091"/>
            <a:ext cx="339622" cy="215444"/>
            <a:chOff x="6350489" y="2451469"/>
            <a:chExt cx="339622" cy="215444"/>
          </a:xfrm>
        </p:grpSpPr>
        <p:sp>
          <p:nvSpPr>
            <p:cNvPr id="106" name="순서도: 다른 페이지 연결선 105">
              <a:extLst>
                <a:ext uri="{FF2B5EF4-FFF2-40B4-BE49-F238E27FC236}">
                  <a16:creationId xmlns:a16="http://schemas.microsoft.com/office/drawing/2014/main" id="{74CEA761-9E22-4BC1-8728-567EE7578BAD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BF2BC8E-E437-4AFC-8133-B1CB473398B1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3F4003F3-6345-4184-9A04-6A50923DC3E5}"/>
              </a:ext>
            </a:extLst>
          </p:cNvPr>
          <p:cNvGrpSpPr/>
          <p:nvPr/>
        </p:nvGrpSpPr>
        <p:grpSpPr>
          <a:xfrm>
            <a:off x="9862718" y="1191079"/>
            <a:ext cx="339622" cy="215444"/>
            <a:chOff x="6350489" y="2451469"/>
            <a:chExt cx="339622" cy="215444"/>
          </a:xfrm>
        </p:grpSpPr>
        <p:sp>
          <p:nvSpPr>
            <p:cNvPr id="109" name="순서도: 다른 페이지 연결선 108">
              <a:extLst>
                <a:ext uri="{FF2B5EF4-FFF2-40B4-BE49-F238E27FC236}">
                  <a16:creationId xmlns:a16="http://schemas.microsoft.com/office/drawing/2014/main" id="{31FBDE2E-59E6-4EE3-9B9E-DE3114A67376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AE7C1-DF52-4EC8-A1D3-5217BDC90886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1BBA570-8C05-4ACA-9261-26FF9690F522}"/>
              </a:ext>
            </a:extLst>
          </p:cNvPr>
          <p:cNvGrpSpPr/>
          <p:nvPr/>
        </p:nvGrpSpPr>
        <p:grpSpPr>
          <a:xfrm>
            <a:off x="8839842" y="1780737"/>
            <a:ext cx="339622" cy="215444"/>
            <a:chOff x="6350489" y="2451469"/>
            <a:chExt cx="339622" cy="215444"/>
          </a:xfrm>
        </p:grpSpPr>
        <p:sp>
          <p:nvSpPr>
            <p:cNvPr id="112" name="순서도: 다른 페이지 연결선 111">
              <a:extLst>
                <a:ext uri="{FF2B5EF4-FFF2-40B4-BE49-F238E27FC236}">
                  <a16:creationId xmlns:a16="http://schemas.microsoft.com/office/drawing/2014/main" id="{C3466261-D3B0-4A7E-8BF5-14173EDE9168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556AD2A-80B6-43E0-98AF-0762652551F3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3.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10D4BEAF-F9A4-4FD7-94FB-3D64F5BD3D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95325" y="3748666"/>
            <a:ext cx="2471585" cy="1355206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FF8575ED-9FED-4D13-A60F-1A91319216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3537412" y="3752850"/>
            <a:ext cx="2471584" cy="135520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59D53BE6-3618-4996-84AF-D49B00EE86ED}"/>
              </a:ext>
            </a:extLst>
          </p:cNvPr>
          <p:cNvSpPr txBox="1"/>
          <p:nvPr/>
        </p:nvSpPr>
        <p:spPr>
          <a:xfrm>
            <a:off x="695326" y="5108055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스킬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선택 상태에서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타겟에 마우스 클릭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00DB79B-D825-4E35-8419-2AB58906AB3F}"/>
              </a:ext>
            </a:extLst>
          </p:cNvPr>
          <p:cNvSpPr txBox="1"/>
          <p:nvPr/>
        </p:nvSpPr>
        <p:spPr>
          <a:xfrm>
            <a:off x="3537412" y="5108055"/>
            <a:ext cx="24715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/>
              <a:t>스킬 선택 해제 및 사용 준비 완료</a:t>
            </a: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양측 스킬 설명 및 합 승률 닫기</a:t>
            </a:r>
            <a:endParaRPr lang="en-US" altLang="ko-KR" sz="1050" b="1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622D79E3-9687-4599-A87A-24C3379C54DF}"/>
              </a:ext>
            </a:extLst>
          </p:cNvPr>
          <p:cNvSpPr>
            <a:spLocks noChangeAspect="1"/>
          </p:cNvSpPr>
          <p:nvPr/>
        </p:nvSpPr>
        <p:spPr>
          <a:xfrm>
            <a:off x="1701529" y="4291605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56157084-B55D-4D8D-9E56-3D0EAA9DA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576" y="4352127"/>
            <a:ext cx="147995" cy="195466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0487EEB5-A922-42AC-A925-42AEAB0590F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9029301" y="3754800"/>
            <a:ext cx="2471584" cy="1355205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F1A69C11-3182-4AE6-81CE-1F8C7408BA29}"/>
              </a:ext>
            </a:extLst>
          </p:cNvPr>
          <p:cNvSpPr txBox="1"/>
          <p:nvPr/>
        </p:nvSpPr>
        <p:spPr>
          <a:xfrm>
            <a:off x="6183007" y="5103872"/>
            <a:ext cx="2471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행동 가능한 모든 수감자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스킬 준비 완료</a:t>
            </a: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ECBA8FEB-E853-4DDF-8E8C-4F4A9E0643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6920"/>
          <a:stretch/>
        </p:blipFill>
        <p:spPr>
          <a:xfrm>
            <a:off x="6183007" y="3752850"/>
            <a:ext cx="2471584" cy="1355205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2524AED4-B97C-454E-B662-812192F4B141}"/>
              </a:ext>
            </a:extLst>
          </p:cNvPr>
          <p:cNvSpPr txBox="1"/>
          <p:nvPr/>
        </p:nvSpPr>
        <p:spPr>
          <a:xfrm>
            <a:off x="9025093" y="5110005"/>
            <a:ext cx="2471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행동 시작 버튼 활성화</a:t>
            </a:r>
            <a:endParaRPr lang="en-US" altLang="ko-KR" sz="1050" b="1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73AF2A0E-2E7A-4670-9089-B204C2695A22}"/>
              </a:ext>
            </a:extLst>
          </p:cNvPr>
          <p:cNvSpPr>
            <a:spLocks noChangeAspect="1"/>
          </p:cNvSpPr>
          <p:nvPr/>
        </p:nvSpPr>
        <p:spPr>
          <a:xfrm>
            <a:off x="4273007" y="4805224"/>
            <a:ext cx="121045" cy="121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5E564C5E-07F4-4D16-9F20-1A883F877C9B}"/>
              </a:ext>
            </a:extLst>
          </p:cNvPr>
          <p:cNvGrpSpPr/>
          <p:nvPr/>
        </p:nvGrpSpPr>
        <p:grpSpPr>
          <a:xfrm>
            <a:off x="3958202" y="4758024"/>
            <a:ext cx="339622" cy="215444"/>
            <a:chOff x="3940528" y="2451469"/>
            <a:chExt cx="339622" cy="215444"/>
          </a:xfrm>
        </p:grpSpPr>
        <p:sp>
          <p:nvSpPr>
            <p:cNvPr id="131" name="순서도: 다른 페이지 연결선 130">
              <a:extLst>
                <a:ext uri="{FF2B5EF4-FFF2-40B4-BE49-F238E27FC236}">
                  <a16:creationId xmlns:a16="http://schemas.microsoft.com/office/drawing/2014/main" id="{EE89005A-6197-4F2C-9F24-3AB091B4CE29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3DEA3D3-8951-400B-9858-A5223B8B67C0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7CC2E87-4B57-4D9E-9ED5-704BD8AA41F6}"/>
              </a:ext>
            </a:extLst>
          </p:cNvPr>
          <p:cNvSpPr/>
          <p:nvPr/>
        </p:nvSpPr>
        <p:spPr>
          <a:xfrm>
            <a:off x="3750159" y="3775344"/>
            <a:ext cx="1993416" cy="45464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A219AAF-2891-4495-8D41-F349C6787BD7}"/>
              </a:ext>
            </a:extLst>
          </p:cNvPr>
          <p:cNvGrpSpPr/>
          <p:nvPr/>
        </p:nvGrpSpPr>
        <p:grpSpPr>
          <a:xfrm>
            <a:off x="3410537" y="3894945"/>
            <a:ext cx="339622" cy="215444"/>
            <a:chOff x="6350489" y="2451469"/>
            <a:chExt cx="339622" cy="215444"/>
          </a:xfrm>
        </p:grpSpPr>
        <p:sp>
          <p:nvSpPr>
            <p:cNvPr id="135" name="순서도: 다른 페이지 연결선 134">
              <a:extLst>
                <a:ext uri="{FF2B5EF4-FFF2-40B4-BE49-F238E27FC236}">
                  <a16:creationId xmlns:a16="http://schemas.microsoft.com/office/drawing/2014/main" id="{D165801B-A5C9-4AE0-9487-5BF4164124D4}"/>
                </a:ext>
              </a:extLst>
            </p:cNvPr>
            <p:cNvSpPr/>
            <p:nvPr/>
          </p:nvSpPr>
          <p:spPr>
            <a:xfrm rot="16200000">
              <a:off x="6458817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79B414B-B231-4CE9-9209-60858850DF41}"/>
                </a:ext>
              </a:extLst>
            </p:cNvPr>
            <p:cNvSpPr txBox="1"/>
            <p:nvPr/>
          </p:nvSpPr>
          <p:spPr>
            <a:xfrm>
              <a:off x="6350489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2.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8B92EC14-2C4B-40B2-993D-22401AD77BE6}"/>
              </a:ext>
            </a:extLst>
          </p:cNvPr>
          <p:cNvSpPr>
            <a:spLocks noChangeAspect="1"/>
          </p:cNvSpPr>
          <p:nvPr/>
        </p:nvSpPr>
        <p:spPr>
          <a:xfrm>
            <a:off x="10589545" y="4677753"/>
            <a:ext cx="293334" cy="29333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7E2348B5-74DC-451B-8E9E-8533355109DB}"/>
              </a:ext>
            </a:extLst>
          </p:cNvPr>
          <p:cNvGrpSpPr/>
          <p:nvPr/>
        </p:nvGrpSpPr>
        <p:grpSpPr>
          <a:xfrm>
            <a:off x="10267553" y="4717380"/>
            <a:ext cx="339622" cy="215444"/>
            <a:chOff x="3940528" y="2451469"/>
            <a:chExt cx="339622" cy="215444"/>
          </a:xfrm>
        </p:grpSpPr>
        <p:sp>
          <p:nvSpPr>
            <p:cNvPr id="139" name="순서도: 다른 페이지 연결선 138">
              <a:extLst>
                <a:ext uri="{FF2B5EF4-FFF2-40B4-BE49-F238E27FC236}">
                  <a16:creationId xmlns:a16="http://schemas.microsoft.com/office/drawing/2014/main" id="{DF816F08-3F6B-45F9-97A9-7F2BFAB7834F}"/>
                </a:ext>
              </a:extLst>
            </p:cNvPr>
            <p:cNvSpPr/>
            <p:nvPr/>
          </p:nvSpPr>
          <p:spPr>
            <a:xfrm rot="16200000">
              <a:off x="4048856" y="2449435"/>
              <a:ext cx="122967" cy="225397"/>
            </a:xfrm>
            <a:prstGeom prst="flowChartOffpage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93FCA8-A7F8-42A7-8A40-A43B0C50E541}"/>
                </a:ext>
              </a:extLst>
            </p:cNvPr>
            <p:cNvSpPr txBox="1"/>
            <p:nvPr/>
          </p:nvSpPr>
          <p:spPr>
            <a:xfrm>
              <a:off x="3940528" y="2451469"/>
              <a:ext cx="339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C000"/>
                  </a:solidFill>
                </a:rPr>
                <a:t>1.</a:t>
              </a:r>
              <a:endParaRPr lang="ko-KR" altLang="en-US" sz="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41" name="사다리꼴 140">
            <a:extLst>
              <a:ext uri="{FF2B5EF4-FFF2-40B4-BE49-F238E27FC236}">
                <a16:creationId xmlns:a16="http://schemas.microsoft.com/office/drawing/2014/main" id="{64570783-3618-44FC-BA41-807CD6C495E9}"/>
              </a:ext>
            </a:extLst>
          </p:cNvPr>
          <p:cNvSpPr>
            <a:spLocks/>
          </p:cNvSpPr>
          <p:nvPr/>
        </p:nvSpPr>
        <p:spPr>
          <a:xfrm>
            <a:off x="6836520" y="4728748"/>
            <a:ext cx="1028133" cy="217287"/>
          </a:xfrm>
          <a:prstGeom prst="trapezoid">
            <a:avLst>
              <a:gd name="adj" fmla="val 7635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974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9068</TotalTime>
  <Pages>7</Pages>
  <Words>2352</Words>
  <Characters>0</Characters>
  <Application>Microsoft Office PowerPoint</Application>
  <DocSecurity>0</DocSecurity>
  <PresentationFormat>와이드스크린</PresentationFormat>
  <Lines>0</Lines>
  <Paragraphs>280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Limbus Company  합 시스템 보완 기획서</vt:lpstr>
      <vt:lpstr>합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5475</cp:revision>
  <dcterms:modified xsi:type="dcterms:W3CDTF">2025-02-25T10:37:55Z</dcterms:modified>
  <cp:version>9.103.97.45139</cp:version>
</cp:coreProperties>
</file>